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5"/>
  </p:notesMasterIdLst>
  <p:sldIdLst>
    <p:sldId id="256" r:id="rId2"/>
    <p:sldId id="258" r:id="rId3"/>
    <p:sldId id="259"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83"/>
    <p:restoredTop sz="94694"/>
  </p:normalViewPr>
  <p:slideViewPr>
    <p:cSldViewPr snapToGrid="0">
      <p:cViewPr varScale="1">
        <p:scale>
          <a:sx n="77" d="100"/>
          <a:sy n="77" d="100"/>
        </p:scale>
        <p:origin x="336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7451F8-B81D-4067-A0C9-7EAE4FEDD32C}" type="datetimeFigureOut">
              <a:rPr lang="fr-FR" smtClean="0"/>
              <a:t>02/12/2024</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7D2272-C50D-49C2-8365-DE607908F662}" type="slidenum">
              <a:rPr lang="fr-FR" smtClean="0"/>
              <a:t>‹N°›</a:t>
            </a:fld>
            <a:endParaRPr lang="fr-FR"/>
          </a:p>
        </p:txBody>
      </p:sp>
    </p:spTree>
    <p:extLst>
      <p:ext uri="{BB962C8B-B14F-4D97-AF65-F5344CB8AC3E}">
        <p14:creationId xmlns:p14="http://schemas.microsoft.com/office/powerpoint/2010/main" val="1528819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C7D2272-C50D-49C2-8365-DE607908F662}" type="slidenum">
              <a:rPr lang="fr-FR" smtClean="0"/>
              <a:t>2</a:t>
            </a:fld>
            <a:endParaRPr lang="fr-FR"/>
          </a:p>
        </p:txBody>
      </p:sp>
    </p:spTree>
    <p:extLst>
      <p:ext uri="{BB962C8B-B14F-4D97-AF65-F5344CB8AC3E}">
        <p14:creationId xmlns:p14="http://schemas.microsoft.com/office/powerpoint/2010/main" val="3361666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8DE20BE-13D0-3545-A6A8-3C729D51B6C4}" type="datetimeFigureOut">
              <a:rPr lang="fr-FR" smtClean="0"/>
              <a:t>02/12/2024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2985157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8DE20BE-13D0-3545-A6A8-3C729D51B6C4}" type="datetimeFigureOut">
              <a:rPr lang="fr-FR" smtClean="0"/>
              <a:t>02/12/2024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555144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8DE20BE-13D0-3545-A6A8-3C729D51B6C4}" type="datetimeFigureOut">
              <a:rPr lang="fr-FR" smtClean="0"/>
              <a:t>02/12/2024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1922896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8DE20BE-13D0-3545-A6A8-3C729D51B6C4}" type="datetimeFigureOut">
              <a:rPr lang="fr-FR" smtClean="0"/>
              <a:t>02/12/2024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2598190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8DE20BE-13D0-3545-A6A8-3C729D51B6C4}" type="datetimeFigureOut">
              <a:rPr lang="fr-FR" smtClean="0"/>
              <a:t>02/12/2024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2708635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8DE20BE-13D0-3545-A6A8-3C729D51B6C4}" type="datetimeFigureOut">
              <a:rPr lang="fr-FR" smtClean="0"/>
              <a:t>02/12/2024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1721696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8DE20BE-13D0-3545-A6A8-3C729D51B6C4}" type="datetimeFigureOut">
              <a:rPr lang="fr-FR" smtClean="0"/>
              <a:t>02/12/2024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292824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8DE20BE-13D0-3545-A6A8-3C729D51B6C4}" type="datetimeFigureOut">
              <a:rPr lang="fr-FR" smtClean="0"/>
              <a:t>02/12/2024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3740622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DE20BE-13D0-3545-A6A8-3C729D51B6C4}" type="datetimeFigureOut">
              <a:rPr lang="fr-FR" smtClean="0"/>
              <a:t>02/12/2024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4223451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8DE20BE-13D0-3545-A6A8-3C729D51B6C4}" type="datetimeFigureOut">
              <a:rPr lang="fr-FR" smtClean="0"/>
              <a:t>02/12/2024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37247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8DE20BE-13D0-3545-A6A8-3C729D51B6C4}" type="datetimeFigureOut">
              <a:rPr lang="fr-FR" smtClean="0"/>
              <a:t>02/12/2024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1982654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F8DE20BE-13D0-3545-A6A8-3C729D51B6C4}" type="datetimeFigureOut">
              <a:rPr lang="fr-FR" smtClean="0"/>
              <a:t>02/12/2024</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20BD43C3-5EE0-E04B-9328-AD0FB4A03CEB}" type="slidenum">
              <a:rPr lang="fr-FR" smtClean="0"/>
              <a:t>‹N°›</a:t>
            </a:fld>
            <a:endParaRPr lang="fr-FR"/>
          </a:p>
        </p:txBody>
      </p:sp>
    </p:spTree>
    <p:extLst>
      <p:ext uri="{BB962C8B-B14F-4D97-AF65-F5344CB8AC3E}">
        <p14:creationId xmlns:p14="http://schemas.microsoft.com/office/powerpoint/2010/main" val="24456283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21">
            <a:extLst>
              <a:ext uri="{FF2B5EF4-FFF2-40B4-BE49-F238E27FC236}">
                <a16:creationId xmlns:a16="http://schemas.microsoft.com/office/drawing/2014/main" id="{C611E1CA-7138-4370-2AF1-03F6D9021925}"/>
              </a:ext>
            </a:extLst>
          </p:cNvPr>
          <p:cNvSpPr/>
          <p:nvPr/>
        </p:nvSpPr>
        <p:spPr>
          <a:xfrm rot="16200000">
            <a:off x="5756278" y="4228716"/>
            <a:ext cx="1332717" cy="2314573"/>
          </a:xfrm>
          <a:prstGeom prst="triangle">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12" name="Image 11">
            <a:extLst>
              <a:ext uri="{FF2B5EF4-FFF2-40B4-BE49-F238E27FC236}">
                <a16:creationId xmlns:a16="http://schemas.microsoft.com/office/drawing/2014/main" id="{920F7BA4-A1EA-5C2C-9C4E-9751B45ADD36}"/>
              </a:ext>
            </a:extLst>
          </p:cNvPr>
          <p:cNvPicPr>
            <a:picLocks noChangeAspect="1"/>
          </p:cNvPicPr>
          <p:nvPr/>
        </p:nvPicPr>
        <p:blipFill>
          <a:blip r:embed="rId2"/>
          <a:stretch>
            <a:fillRect/>
          </a:stretch>
        </p:blipFill>
        <p:spPr>
          <a:xfrm rot="10800000">
            <a:off x="4493" y="5738608"/>
            <a:ext cx="7555182" cy="2608798"/>
          </a:xfrm>
          <a:prstGeom prst="rect">
            <a:avLst/>
          </a:prstGeom>
        </p:spPr>
      </p:pic>
      <p:pic>
        <p:nvPicPr>
          <p:cNvPr id="17" name="Image 16">
            <a:extLst>
              <a:ext uri="{FF2B5EF4-FFF2-40B4-BE49-F238E27FC236}">
                <a16:creationId xmlns:a16="http://schemas.microsoft.com/office/drawing/2014/main" id="{480CC5D7-95F9-B0E5-DED3-354258F43CA9}"/>
              </a:ext>
            </a:extLst>
          </p:cNvPr>
          <p:cNvPicPr>
            <a:picLocks noChangeAspect="1"/>
          </p:cNvPicPr>
          <p:nvPr/>
        </p:nvPicPr>
        <p:blipFill>
          <a:blip r:embed="rId2"/>
          <a:stretch>
            <a:fillRect/>
          </a:stretch>
        </p:blipFill>
        <p:spPr>
          <a:xfrm rot="10800000">
            <a:off x="-2" y="0"/>
            <a:ext cx="7559675" cy="2616200"/>
          </a:xfrm>
          <a:prstGeom prst="rect">
            <a:avLst/>
          </a:prstGeom>
        </p:spPr>
      </p:pic>
      <p:pic>
        <p:nvPicPr>
          <p:cNvPr id="9" name="Image 8">
            <a:extLst>
              <a:ext uri="{FF2B5EF4-FFF2-40B4-BE49-F238E27FC236}">
                <a16:creationId xmlns:a16="http://schemas.microsoft.com/office/drawing/2014/main" id="{44933A0F-996E-E77E-218D-5A55F3C79FF2}"/>
              </a:ext>
            </a:extLst>
          </p:cNvPr>
          <p:cNvPicPr>
            <a:picLocks noChangeAspect="1"/>
          </p:cNvPicPr>
          <p:nvPr/>
        </p:nvPicPr>
        <p:blipFill>
          <a:blip r:embed="rId3"/>
          <a:stretch>
            <a:fillRect/>
          </a:stretch>
        </p:blipFill>
        <p:spPr>
          <a:xfrm>
            <a:off x="1519765" y="-168132"/>
            <a:ext cx="4085167" cy="2451100"/>
          </a:xfrm>
          <a:prstGeom prst="rect">
            <a:avLst/>
          </a:prstGeom>
        </p:spPr>
      </p:pic>
      <p:sp>
        <p:nvSpPr>
          <p:cNvPr id="16" name="ZoneTexte 15">
            <a:extLst>
              <a:ext uri="{FF2B5EF4-FFF2-40B4-BE49-F238E27FC236}">
                <a16:creationId xmlns:a16="http://schemas.microsoft.com/office/drawing/2014/main" id="{9909D96C-046A-FAD1-78F8-F40A7D5EEC57}"/>
              </a:ext>
            </a:extLst>
          </p:cNvPr>
          <p:cNvSpPr txBox="1"/>
          <p:nvPr/>
        </p:nvSpPr>
        <p:spPr>
          <a:xfrm>
            <a:off x="-4494" y="3484798"/>
            <a:ext cx="7559676" cy="2031325"/>
          </a:xfrm>
          <a:prstGeom prst="rect">
            <a:avLst/>
          </a:prstGeom>
          <a:noFill/>
        </p:spPr>
        <p:txBody>
          <a:bodyPr wrap="square">
            <a:spAutoFit/>
          </a:bodyPr>
          <a:lstStyle/>
          <a:p>
            <a:pPr algn="ctr"/>
            <a:r>
              <a:rPr lang="fr-FR" sz="2400" b="1" dirty="0">
                <a:solidFill>
                  <a:srgbClr val="00B0F0"/>
                </a:solidFill>
                <a:effectLst/>
                <a:latin typeface="Microsoft New Tai Lue" panose="020B0502040204020203" pitchFamily="34" charset="0"/>
                <a:cs typeface="Microsoft New Tai Lue" panose="020B0502040204020203" pitchFamily="34" charset="0"/>
              </a:rPr>
              <a:t>FORMATION </a:t>
            </a:r>
            <a:br>
              <a:rPr lang="fr-FR" sz="2400" dirty="0">
                <a:solidFill>
                  <a:srgbClr val="00B0F0"/>
                </a:solidFill>
                <a:effectLst/>
                <a:latin typeface="Microsoft New Tai Lue" panose="020B0502040204020203" pitchFamily="34" charset="0"/>
                <a:cs typeface="Microsoft New Tai Lue" panose="020B0502040204020203" pitchFamily="34" charset="0"/>
              </a:rPr>
            </a:br>
            <a:endParaRPr lang="fr-FR" sz="2400" dirty="0">
              <a:solidFill>
                <a:srgbClr val="00B0F0"/>
              </a:solidFill>
              <a:effectLst/>
              <a:latin typeface="Microsoft New Tai Lue" panose="020B0502040204020203" pitchFamily="34" charset="0"/>
              <a:cs typeface="Microsoft New Tai Lue" panose="020B0502040204020203" pitchFamily="34" charset="0"/>
            </a:endParaRPr>
          </a:p>
          <a:p>
            <a:pPr algn="ctr"/>
            <a:r>
              <a:rPr lang="fr-FR" sz="2400" b="1" dirty="0">
                <a:solidFill>
                  <a:srgbClr val="00B0F0"/>
                </a:solidFill>
                <a:effectLst/>
                <a:latin typeface="Microsoft New Tai Lue" panose="020B0502040204020203" pitchFamily="34" charset="0"/>
                <a:cs typeface="Microsoft New Tai Lue" panose="020B0502040204020203" pitchFamily="34" charset="0"/>
              </a:rPr>
              <a:t>BUREAUTIQUE -  </a:t>
            </a:r>
            <a:r>
              <a:rPr lang="fr-FR" sz="2400" b="1" dirty="0">
                <a:solidFill>
                  <a:srgbClr val="00B0F0"/>
                </a:solidFill>
                <a:latin typeface="Microsoft New Tai Lue" panose="020B0502040204020203" pitchFamily="34" charset="0"/>
                <a:cs typeface="Microsoft New Tai Lue" panose="020B0502040204020203" pitchFamily="34" charset="0"/>
              </a:rPr>
              <a:t>40 </a:t>
            </a:r>
            <a:r>
              <a:rPr lang="fr-FR" sz="2400" b="1" dirty="0">
                <a:solidFill>
                  <a:srgbClr val="00B0F0"/>
                </a:solidFill>
                <a:effectLst/>
                <a:latin typeface="Microsoft New Tai Lue" panose="020B0502040204020203" pitchFamily="34" charset="0"/>
                <a:cs typeface="Microsoft New Tai Lue" panose="020B0502040204020203" pitchFamily="34" charset="0"/>
              </a:rPr>
              <a:t>H</a:t>
            </a:r>
          </a:p>
          <a:p>
            <a:pPr algn="ctr"/>
            <a:endParaRPr lang="fr-FR" b="1" dirty="0">
              <a:solidFill>
                <a:srgbClr val="00B0F0"/>
              </a:solidFill>
              <a:effectLst/>
              <a:latin typeface="Cooper Black" panose="0208090404030B020404" pitchFamily="18" charset="77"/>
            </a:endParaRPr>
          </a:p>
          <a:p>
            <a:pPr algn="ctr"/>
            <a:endParaRPr lang="fr-FR" dirty="0">
              <a:solidFill>
                <a:srgbClr val="00B0F0"/>
              </a:solidFill>
              <a:effectLst/>
              <a:latin typeface="Helvetica" pitchFamily="2" charset="0"/>
            </a:endParaRPr>
          </a:p>
          <a:p>
            <a:pPr algn="ctr"/>
            <a:endParaRPr lang="fr-FR" dirty="0">
              <a:solidFill>
                <a:srgbClr val="000000"/>
              </a:solidFill>
              <a:effectLst/>
              <a:latin typeface="Helvetica" pitchFamily="2" charset="0"/>
            </a:endParaRPr>
          </a:p>
        </p:txBody>
      </p:sp>
      <p:sp>
        <p:nvSpPr>
          <p:cNvPr id="18" name="Rectangle 17">
            <a:extLst>
              <a:ext uri="{FF2B5EF4-FFF2-40B4-BE49-F238E27FC236}">
                <a16:creationId xmlns:a16="http://schemas.microsoft.com/office/drawing/2014/main" id="{AF47C895-F51F-492F-AFB3-C12F6946EB38}"/>
              </a:ext>
            </a:extLst>
          </p:cNvPr>
          <p:cNvSpPr/>
          <p:nvPr/>
        </p:nvSpPr>
        <p:spPr>
          <a:xfrm>
            <a:off x="0" y="8324040"/>
            <a:ext cx="7555182" cy="2367773"/>
          </a:xfrm>
          <a:prstGeom prst="rect">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fr-FR" b="1" dirty="0">
              <a:solidFill>
                <a:srgbClr val="00B0F0"/>
              </a:solidFill>
              <a:effectLst/>
              <a:latin typeface="Helvetica" pitchFamily="2" charset="0"/>
            </a:endParaRPr>
          </a:p>
          <a:p>
            <a:pPr algn="ctr"/>
            <a:r>
              <a:rPr lang="fr-FR" sz="1200" dirty="0">
                <a:effectLst/>
                <a:latin typeface="Comic Sans MS" panose="030F0902030302020204" pitchFamily="66" charset="0"/>
              </a:rPr>
              <a:t>. </a:t>
            </a:r>
          </a:p>
        </p:txBody>
      </p:sp>
      <p:sp>
        <p:nvSpPr>
          <p:cNvPr id="20" name="ZoneTexte 19">
            <a:extLst>
              <a:ext uri="{FF2B5EF4-FFF2-40B4-BE49-F238E27FC236}">
                <a16:creationId xmlns:a16="http://schemas.microsoft.com/office/drawing/2014/main" id="{A2F35D78-9F9F-F643-F361-BDAE751FCAE0}"/>
              </a:ext>
            </a:extLst>
          </p:cNvPr>
          <p:cNvSpPr txBox="1"/>
          <p:nvPr/>
        </p:nvSpPr>
        <p:spPr>
          <a:xfrm>
            <a:off x="5699052" y="4868607"/>
            <a:ext cx="1880872" cy="738664"/>
          </a:xfrm>
          <a:prstGeom prst="rect">
            <a:avLst/>
          </a:prstGeom>
          <a:noFill/>
        </p:spPr>
        <p:txBody>
          <a:bodyPr wrap="square">
            <a:spAutoFit/>
          </a:bodyPr>
          <a:lstStyle/>
          <a:p>
            <a:pPr algn="ctr"/>
            <a:endParaRPr lang="fr-FR" sz="1400" dirty="0">
              <a:solidFill>
                <a:srgbClr val="00B0F0"/>
              </a:solidFill>
              <a:effectLst/>
              <a:latin typeface="Helvetica" pitchFamily="2" charset="0"/>
            </a:endParaRPr>
          </a:p>
          <a:p>
            <a:pPr algn="ctr"/>
            <a:r>
              <a:rPr lang="fr-FR" sz="1000" b="1" dirty="0">
                <a:solidFill>
                  <a:schemeClr val="bg1"/>
                </a:solidFill>
                <a:effectLst/>
                <a:latin typeface="Microsoft New Tai Lue" panose="020B0502040204020203" pitchFamily="34" charset="0"/>
                <a:cs typeface="Microsoft New Tai Lue" panose="020B0502040204020203" pitchFamily="34" charset="0"/>
              </a:rPr>
              <a:t>FORMATION</a:t>
            </a:r>
          </a:p>
          <a:p>
            <a:pPr algn="ctr"/>
            <a:r>
              <a:rPr lang="fr-FR" sz="1000" b="1" dirty="0">
                <a:solidFill>
                  <a:schemeClr val="bg1"/>
                </a:solidFill>
                <a:latin typeface="Microsoft New Tai Lue" panose="020B0502040204020203" pitchFamily="34" charset="0"/>
                <a:cs typeface="Microsoft New Tai Lue" panose="020B0502040204020203" pitchFamily="34" charset="0"/>
              </a:rPr>
              <a:t>E-LEARNING *</a:t>
            </a:r>
          </a:p>
          <a:p>
            <a:pPr algn="ctr"/>
            <a:r>
              <a:rPr lang="fr-FR" sz="800" i="1" dirty="0">
                <a:solidFill>
                  <a:schemeClr val="bg1"/>
                </a:solidFill>
                <a:latin typeface="Microsoft New Tai Lue" panose="020B0502040204020203" pitchFamily="34" charset="0"/>
                <a:cs typeface="Microsoft New Tai Lue" panose="020B0502040204020203" pitchFamily="34" charset="0"/>
              </a:rPr>
              <a:t>(* en ligne 100 % à distance)</a:t>
            </a:r>
          </a:p>
        </p:txBody>
      </p:sp>
      <p:sp>
        <p:nvSpPr>
          <p:cNvPr id="23" name="ZoneTexte 22">
            <a:extLst>
              <a:ext uri="{FF2B5EF4-FFF2-40B4-BE49-F238E27FC236}">
                <a16:creationId xmlns:a16="http://schemas.microsoft.com/office/drawing/2014/main" id="{F8F2B154-6825-E5A2-68D3-19C91686D2F4}"/>
              </a:ext>
            </a:extLst>
          </p:cNvPr>
          <p:cNvSpPr txBox="1"/>
          <p:nvPr/>
        </p:nvSpPr>
        <p:spPr>
          <a:xfrm>
            <a:off x="441594" y="8337344"/>
            <a:ext cx="6667500" cy="2416046"/>
          </a:xfrm>
          <a:prstGeom prst="rect">
            <a:avLst/>
          </a:prstGeom>
          <a:noFill/>
        </p:spPr>
        <p:txBody>
          <a:bodyPr wrap="square" rtlCol="0">
            <a:spAutoFit/>
          </a:bodyPr>
          <a:lstStyle/>
          <a:p>
            <a:pPr algn="ctr"/>
            <a:r>
              <a:rPr lang="fr-FR" sz="1400" b="1" dirty="0">
                <a:solidFill>
                  <a:schemeClr val="bg1"/>
                </a:solidFill>
                <a:effectLst/>
                <a:latin typeface="Microsoft New Tai Lue" panose="020B0502040204020203" pitchFamily="34" charset="0"/>
                <a:cs typeface="Microsoft New Tai Lue" panose="020B0502040204020203" pitchFamily="34" charset="0"/>
              </a:rPr>
              <a:t>OBJECTIFS DE LA FORMATION </a:t>
            </a:r>
          </a:p>
          <a:p>
            <a:pPr algn="ctr"/>
            <a:endParaRPr lang="fr-FR" sz="1400" b="1" dirty="0">
              <a:solidFill>
                <a:schemeClr val="bg1"/>
              </a:solidFill>
              <a:effectLst/>
              <a:latin typeface="Microsoft New Tai Lue" panose="020B0502040204020203" pitchFamily="34" charset="0"/>
              <a:cs typeface="Microsoft New Tai Lue" panose="020B0502040204020203" pitchFamily="34" charset="0"/>
            </a:endParaRPr>
          </a:p>
          <a:p>
            <a:r>
              <a:rPr lang="fr-FR" sz="1400" b="1" dirty="0">
                <a:solidFill>
                  <a:schemeClr val="bg1"/>
                </a:solidFill>
                <a:latin typeface="Microsoft New Tai Lue" panose="020B0502040204020203" pitchFamily="34" charset="0"/>
                <a:cs typeface="Microsoft New Tai Lue" panose="020B0502040204020203" pitchFamily="34" charset="0"/>
              </a:rPr>
              <a:t>1- Maîtriser les fonctionnalités de base des logiciels bureautiques</a:t>
            </a:r>
          </a:p>
          <a:p>
            <a:endParaRPr lang="fr-FR" sz="1400" b="1" dirty="0">
              <a:solidFill>
                <a:schemeClr val="bg1"/>
              </a:solidFill>
              <a:latin typeface="Microsoft New Tai Lue" panose="020B0502040204020203" pitchFamily="34" charset="0"/>
              <a:cs typeface="Microsoft New Tai Lue" panose="020B0502040204020203" pitchFamily="34" charset="0"/>
            </a:endParaRPr>
          </a:p>
          <a:p>
            <a:r>
              <a:rPr lang="fr-FR" sz="1400" b="1" dirty="0">
                <a:solidFill>
                  <a:schemeClr val="bg1"/>
                </a:solidFill>
                <a:effectLst/>
                <a:latin typeface="Microsoft New Tai Lue" panose="020B0502040204020203" pitchFamily="34" charset="0"/>
                <a:cs typeface="Microsoft New Tai Lue" panose="020B0502040204020203" pitchFamily="34" charset="0"/>
              </a:rPr>
              <a:t>2- Optimiser l</a:t>
            </a:r>
            <a:r>
              <a:rPr lang="fr-FR" sz="1400" b="1" dirty="0">
                <a:solidFill>
                  <a:schemeClr val="bg1"/>
                </a:solidFill>
                <a:latin typeface="Microsoft New Tai Lue" panose="020B0502040204020203" pitchFamily="34" charset="0"/>
                <a:cs typeface="Microsoft New Tai Lue" panose="020B0502040204020203" pitchFamily="34" charset="0"/>
              </a:rPr>
              <a:t>a productivité avec des raccourcis clavier et des fonctionnalités avancées</a:t>
            </a:r>
          </a:p>
          <a:p>
            <a:endParaRPr lang="fr-FR" sz="1400" b="1" dirty="0">
              <a:solidFill>
                <a:schemeClr val="bg1"/>
              </a:solidFill>
              <a:latin typeface="Microsoft New Tai Lue" panose="020B0502040204020203" pitchFamily="34" charset="0"/>
              <a:cs typeface="Microsoft New Tai Lue" panose="020B0502040204020203" pitchFamily="34" charset="0"/>
            </a:endParaRPr>
          </a:p>
          <a:p>
            <a:r>
              <a:rPr lang="fr-FR" sz="1400" b="1" dirty="0">
                <a:solidFill>
                  <a:schemeClr val="bg1"/>
                </a:solidFill>
                <a:effectLst/>
                <a:latin typeface="Microsoft New Tai Lue" panose="020B0502040204020203" pitchFamily="34" charset="0"/>
                <a:cs typeface="Microsoft New Tai Lue" panose="020B0502040204020203" pitchFamily="34" charset="0"/>
              </a:rPr>
              <a:t>3- Gérer et organiser les données dans Excel</a:t>
            </a:r>
          </a:p>
          <a:p>
            <a:endParaRPr lang="fr-FR" sz="1400" b="1" dirty="0">
              <a:solidFill>
                <a:schemeClr val="bg1"/>
              </a:solidFill>
              <a:effectLst/>
              <a:latin typeface="Microsoft New Tai Lue" panose="020B0502040204020203" pitchFamily="34" charset="0"/>
              <a:cs typeface="Microsoft New Tai Lue" panose="020B0502040204020203" pitchFamily="34" charset="0"/>
            </a:endParaRPr>
          </a:p>
          <a:p>
            <a:r>
              <a:rPr lang="fr-FR" sz="1400" b="1" dirty="0">
                <a:solidFill>
                  <a:schemeClr val="bg1"/>
                </a:solidFill>
                <a:latin typeface="Microsoft New Tai Lue" panose="020B0502040204020203" pitchFamily="34" charset="0"/>
                <a:cs typeface="Microsoft New Tai Lue" panose="020B0502040204020203" pitchFamily="34" charset="0"/>
              </a:rPr>
              <a:t>4- Collaborer efficacement avec des outils en ligne</a:t>
            </a:r>
            <a:endParaRPr lang="fr-FR" sz="1400" b="1" dirty="0">
              <a:solidFill>
                <a:schemeClr val="bg1"/>
              </a:solidFill>
              <a:effectLst/>
              <a:latin typeface="Microsoft New Tai Lue" panose="020B0502040204020203" pitchFamily="34" charset="0"/>
              <a:cs typeface="Microsoft New Tai Lue" panose="020B0502040204020203" pitchFamily="34" charset="0"/>
            </a:endParaRPr>
          </a:p>
          <a:p>
            <a:pPr algn="ctr"/>
            <a:endParaRPr lang="fr-FR" sz="1100" dirty="0">
              <a:solidFill>
                <a:schemeClr val="bg1"/>
              </a:solidFill>
              <a:effectLst/>
              <a:latin typeface="Microsoft New Tai Lue" panose="020B0502040204020203" pitchFamily="34" charset="0"/>
              <a:cs typeface="Microsoft New Tai Lue" panose="020B0502040204020203" pitchFamily="34" charset="0"/>
            </a:endParaRPr>
          </a:p>
        </p:txBody>
      </p:sp>
    </p:spTree>
    <p:extLst>
      <p:ext uri="{BB962C8B-B14F-4D97-AF65-F5344CB8AC3E}">
        <p14:creationId xmlns:p14="http://schemas.microsoft.com/office/powerpoint/2010/main" val="1884833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8254C66-0327-634F-8807-3759F323D1E9}"/>
              </a:ext>
            </a:extLst>
          </p:cNvPr>
          <p:cNvSpPr/>
          <p:nvPr/>
        </p:nvSpPr>
        <p:spPr>
          <a:xfrm>
            <a:off x="0" y="5116688"/>
            <a:ext cx="7551340"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tx1"/>
              </a:solidFill>
            </a:endParaRPr>
          </a:p>
        </p:txBody>
      </p:sp>
      <p:sp>
        <p:nvSpPr>
          <p:cNvPr id="4" name="Rectangle 3">
            <a:extLst>
              <a:ext uri="{FF2B5EF4-FFF2-40B4-BE49-F238E27FC236}">
                <a16:creationId xmlns:a16="http://schemas.microsoft.com/office/drawing/2014/main" id="{A4DFB9A5-5D06-E30A-1B1C-1C58F6DB0CDF}"/>
              </a:ext>
            </a:extLst>
          </p:cNvPr>
          <p:cNvSpPr/>
          <p:nvPr/>
        </p:nvSpPr>
        <p:spPr>
          <a:xfrm>
            <a:off x="8334" y="1930400"/>
            <a:ext cx="7551340"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7" name="Image 16">
            <a:extLst>
              <a:ext uri="{FF2B5EF4-FFF2-40B4-BE49-F238E27FC236}">
                <a16:creationId xmlns:a16="http://schemas.microsoft.com/office/drawing/2014/main" id="{480CC5D7-95F9-B0E5-DED3-354258F43CA9}"/>
              </a:ext>
            </a:extLst>
          </p:cNvPr>
          <p:cNvPicPr>
            <a:picLocks noChangeAspect="1"/>
          </p:cNvPicPr>
          <p:nvPr/>
        </p:nvPicPr>
        <p:blipFill>
          <a:blip r:embed="rId3"/>
          <a:stretch>
            <a:fillRect/>
          </a:stretch>
        </p:blipFill>
        <p:spPr>
          <a:xfrm rot="10800000">
            <a:off x="0" y="-88900"/>
            <a:ext cx="7577930" cy="1270000"/>
          </a:xfrm>
          <a:prstGeom prst="rect">
            <a:avLst/>
          </a:prstGeom>
        </p:spPr>
      </p:pic>
      <p:pic>
        <p:nvPicPr>
          <p:cNvPr id="9" name="Image 8">
            <a:extLst>
              <a:ext uri="{FF2B5EF4-FFF2-40B4-BE49-F238E27FC236}">
                <a16:creationId xmlns:a16="http://schemas.microsoft.com/office/drawing/2014/main" id="{44933A0F-996E-E77E-218D-5A55F3C79FF2}"/>
              </a:ext>
            </a:extLst>
          </p:cNvPr>
          <p:cNvPicPr>
            <a:picLocks noChangeAspect="1"/>
          </p:cNvPicPr>
          <p:nvPr/>
        </p:nvPicPr>
        <p:blipFill>
          <a:blip r:embed="rId4"/>
          <a:stretch>
            <a:fillRect/>
          </a:stretch>
        </p:blipFill>
        <p:spPr>
          <a:xfrm>
            <a:off x="2503486" y="-292048"/>
            <a:ext cx="2552700" cy="1531620"/>
          </a:xfrm>
          <a:prstGeom prst="rect">
            <a:avLst/>
          </a:prstGeom>
        </p:spPr>
      </p:pic>
      <p:sp>
        <p:nvSpPr>
          <p:cNvPr id="6" name="ZoneTexte 5">
            <a:extLst>
              <a:ext uri="{FF2B5EF4-FFF2-40B4-BE49-F238E27FC236}">
                <a16:creationId xmlns:a16="http://schemas.microsoft.com/office/drawing/2014/main" id="{4DDA4160-7B81-0FF6-E4E6-59FD46A951DE}"/>
              </a:ext>
            </a:extLst>
          </p:cNvPr>
          <p:cNvSpPr txBox="1"/>
          <p:nvPr/>
        </p:nvSpPr>
        <p:spPr>
          <a:xfrm>
            <a:off x="1744882" y="1361068"/>
            <a:ext cx="4178300" cy="369332"/>
          </a:xfrm>
          <a:prstGeom prst="rect">
            <a:avLst/>
          </a:prstGeom>
          <a:noFill/>
        </p:spPr>
        <p:txBody>
          <a:bodyPr wrap="square">
            <a:spAutoFit/>
          </a:bodyPr>
          <a:lstStyle/>
          <a:p>
            <a:pPr algn="ctr"/>
            <a:r>
              <a:rPr lang="fr-FR" sz="1800" b="1" dirty="0">
                <a:solidFill>
                  <a:srgbClr val="00B0F0"/>
                </a:solidFill>
                <a:effectLst/>
                <a:latin typeface="Microsoft New Tai Lue" panose="020B0502040204020203" pitchFamily="34" charset="0"/>
                <a:cs typeface="Microsoft New Tai Lue" panose="020B0502040204020203" pitchFamily="34" charset="0"/>
              </a:rPr>
              <a:t>PROGRAMME DE FORMATION</a:t>
            </a:r>
            <a:endParaRPr lang="fr-FR" sz="1800" dirty="0">
              <a:solidFill>
                <a:srgbClr val="00B0F0"/>
              </a:solidFill>
              <a:effectLst/>
              <a:latin typeface="Microsoft New Tai Lue" panose="020B0502040204020203" pitchFamily="34" charset="0"/>
              <a:cs typeface="Microsoft New Tai Lue" panose="020B0502040204020203" pitchFamily="34" charset="0"/>
            </a:endParaRPr>
          </a:p>
        </p:txBody>
      </p:sp>
      <p:pic>
        <p:nvPicPr>
          <p:cNvPr id="11" name="Image 10">
            <a:extLst>
              <a:ext uri="{FF2B5EF4-FFF2-40B4-BE49-F238E27FC236}">
                <a16:creationId xmlns:a16="http://schemas.microsoft.com/office/drawing/2014/main" id="{88F94B01-A3EA-EA04-4B43-C7972F0DDEF8}"/>
              </a:ext>
            </a:extLst>
          </p:cNvPr>
          <p:cNvPicPr>
            <a:picLocks noChangeAspect="1"/>
          </p:cNvPicPr>
          <p:nvPr/>
        </p:nvPicPr>
        <p:blipFill>
          <a:blip r:embed="rId3"/>
          <a:stretch>
            <a:fillRect/>
          </a:stretch>
        </p:blipFill>
        <p:spPr>
          <a:xfrm rot="10800000">
            <a:off x="-46843" y="9428044"/>
            <a:ext cx="7606518" cy="1065213"/>
          </a:xfrm>
          <a:prstGeom prst="rect">
            <a:avLst/>
          </a:prstGeom>
        </p:spPr>
      </p:pic>
      <p:sp>
        <p:nvSpPr>
          <p:cNvPr id="2" name="Google Shape;101;p2">
            <a:extLst>
              <a:ext uri="{FF2B5EF4-FFF2-40B4-BE49-F238E27FC236}">
                <a16:creationId xmlns:a16="http://schemas.microsoft.com/office/drawing/2014/main" id="{5DEF4248-B8F7-6BCD-C0A0-8A99E3B13201}"/>
              </a:ext>
            </a:extLst>
          </p:cNvPr>
          <p:cNvSpPr txBox="1"/>
          <p:nvPr/>
        </p:nvSpPr>
        <p:spPr>
          <a:xfrm>
            <a:off x="253403" y="1977541"/>
            <a:ext cx="7061201" cy="338550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400" b="1" i="0" u="none" strike="noStrike" cap="none" dirty="0">
                <a:solidFill>
                  <a:schemeClr val="dk1"/>
                </a:solidFill>
                <a:latin typeface="Arial"/>
                <a:ea typeface="Arial"/>
                <a:cs typeface="Arial"/>
                <a:sym typeface="Arial"/>
              </a:rPr>
              <a:t>MODULE  : Word , Excel, Outils collaboratifs</a:t>
            </a:r>
            <a:endParaRPr dirty="0"/>
          </a:p>
          <a:p>
            <a:pPr marL="0" marR="0" lvl="0" indent="0" algn="l" rtl="0">
              <a:spcBef>
                <a:spcPts val="0"/>
              </a:spcBef>
              <a:spcAft>
                <a:spcPts val="0"/>
              </a:spcAft>
              <a:buNone/>
            </a:pPr>
            <a:endParaRPr sz="1400" dirty="0">
              <a:solidFill>
                <a:schemeClr val="dk1"/>
              </a:solidFill>
              <a:latin typeface="Arial"/>
              <a:ea typeface="Arial"/>
              <a:cs typeface="Arial"/>
              <a:sym typeface="Arial"/>
            </a:endParaRPr>
          </a:p>
          <a:p>
            <a:pPr marL="0" marR="0" lvl="0" indent="0" algn="ctr" rtl="0">
              <a:spcBef>
                <a:spcPts val="0"/>
              </a:spcBef>
              <a:spcAft>
                <a:spcPts val="0"/>
              </a:spcAft>
              <a:buNone/>
            </a:pPr>
            <a:endParaRPr sz="1400" dirty="0">
              <a:solidFill>
                <a:schemeClr val="dk1"/>
              </a:solidFill>
              <a:latin typeface="Arial"/>
              <a:ea typeface="Arial"/>
              <a:cs typeface="Arial"/>
              <a:sym typeface="Arial"/>
            </a:endParaRPr>
          </a:p>
          <a:p>
            <a:pPr marL="0" marR="0" lvl="0" indent="-69850" algn="ctr" rtl="0">
              <a:spcBef>
                <a:spcPts val="0"/>
              </a:spcBef>
              <a:spcAft>
                <a:spcPts val="0"/>
              </a:spcAft>
              <a:buClr>
                <a:schemeClr val="dk1"/>
              </a:buClr>
              <a:buSzPts val="1100"/>
              <a:buFont typeface="Arial"/>
              <a:buChar char="•"/>
            </a:pPr>
            <a:r>
              <a:rPr lang="fr-FR" sz="1100" dirty="0">
                <a:solidFill>
                  <a:schemeClr val="dk1"/>
                </a:solidFill>
                <a:latin typeface="Arial"/>
                <a:ea typeface="Arial"/>
                <a:cs typeface="Arial"/>
                <a:sym typeface="Arial"/>
              </a:rPr>
              <a:t> Premiers pas, bonnes habitudes, mise en forme d’un document, création de modèles, conseils pour gagner du temps, tableaux, illustrations, mise en forme d’un dossier type, Word avancé, publipostage (10 heures)</a:t>
            </a:r>
            <a:endParaRPr dirty="0"/>
          </a:p>
          <a:p>
            <a:pPr marL="0" marR="0" lvl="0" indent="0" algn="ctr" rtl="0">
              <a:spcBef>
                <a:spcPts val="0"/>
              </a:spcBef>
              <a:spcAft>
                <a:spcPts val="0"/>
              </a:spcAft>
              <a:buNone/>
            </a:pPr>
            <a:endParaRPr sz="1100" dirty="0">
              <a:solidFill>
                <a:schemeClr val="dk1"/>
              </a:solidFill>
              <a:latin typeface="Arial"/>
              <a:ea typeface="Arial"/>
              <a:cs typeface="Arial"/>
              <a:sym typeface="Arial"/>
            </a:endParaRPr>
          </a:p>
          <a:p>
            <a:pPr marL="0" marR="0" lvl="0" indent="0" algn="ctr" rtl="0">
              <a:spcBef>
                <a:spcPts val="0"/>
              </a:spcBef>
              <a:spcAft>
                <a:spcPts val="0"/>
              </a:spcAft>
              <a:buNone/>
            </a:pPr>
            <a:endParaRPr sz="1100" dirty="0">
              <a:solidFill>
                <a:schemeClr val="dk1"/>
              </a:solidFill>
              <a:latin typeface="Arial"/>
              <a:ea typeface="Arial"/>
              <a:cs typeface="Arial"/>
              <a:sym typeface="Arial"/>
            </a:endParaRPr>
          </a:p>
          <a:p>
            <a:pPr marL="0" marR="0" lvl="0" indent="-69850" algn="ctr" rtl="0">
              <a:spcBef>
                <a:spcPts val="0"/>
              </a:spcBef>
              <a:spcAft>
                <a:spcPts val="0"/>
              </a:spcAft>
              <a:buClr>
                <a:schemeClr val="dk1"/>
              </a:buClr>
              <a:buSzPts val="1100"/>
              <a:buFont typeface="Arial"/>
              <a:buChar char="•"/>
            </a:pPr>
            <a:r>
              <a:rPr lang="fr-FR" sz="1100" dirty="0">
                <a:solidFill>
                  <a:schemeClr val="dk1"/>
                </a:solidFill>
                <a:latin typeface="Arial"/>
                <a:ea typeface="Arial"/>
                <a:cs typeface="Arial"/>
                <a:sym typeface="Arial"/>
              </a:rPr>
              <a:t> Bien démarrer avec Excel, gestion des fichiers, sélection des mouvements, travailler avec les feuilles de calcul, mise en page tableaux simples, mises en page de graphiques, illustrations, Excel avancé, tableaux croisés (10 heures)</a:t>
            </a:r>
            <a:br>
              <a:rPr lang="fr-FR" sz="1100" dirty="0">
                <a:solidFill>
                  <a:schemeClr val="dk1"/>
                </a:solidFill>
                <a:latin typeface="Arial"/>
                <a:ea typeface="Arial"/>
                <a:cs typeface="Arial"/>
                <a:sym typeface="Arial"/>
              </a:rPr>
            </a:br>
            <a:endParaRPr sz="1100" dirty="0">
              <a:solidFill>
                <a:schemeClr val="dk1"/>
              </a:solidFill>
              <a:latin typeface="Arial"/>
              <a:ea typeface="Arial"/>
              <a:cs typeface="Arial"/>
              <a:sym typeface="Arial"/>
            </a:endParaRPr>
          </a:p>
          <a:p>
            <a:pPr marL="0" marR="0" lvl="0" indent="0" algn="ctr" rtl="0">
              <a:spcBef>
                <a:spcPts val="0"/>
              </a:spcBef>
              <a:spcAft>
                <a:spcPts val="0"/>
              </a:spcAft>
              <a:buNone/>
            </a:pPr>
            <a:endParaRPr sz="1100" dirty="0">
              <a:solidFill>
                <a:schemeClr val="dk1"/>
              </a:solidFill>
              <a:latin typeface="Arial"/>
              <a:ea typeface="Arial"/>
              <a:cs typeface="Arial"/>
              <a:sym typeface="Arial"/>
            </a:endParaRPr>
          </a:p>
          <a:p>
            <a:pPr marL="0" marR="0" lvl="0" indent="-69850" algn="ctr" rtl="0">
              <a:spcBef>
                <a:spcPts val="0"/>
              </a:spcBef>
              <a:spcAft>
                <a:spcPts val="0"/>
              </a:spcAft>
              <a:buClr>
                <a:schemeClr val="dk1"/>
              </a:buClr>
              <a:buSzPts val="1100"/>
              <a:buFont typeface="Arial"/>
              <a:buChar char="•"/>
            </a:pPr>
            <a:r>
              <a:rPr lang="fr-FR" sz="1100" dirty="0">
                <a:solidFill>
                  <a:schemeClr val="dk1"/>
                </a:solidFill>
                <a:latin typeface="Arial"/>
                <a:ea typeface="Arial"/>
                <a:cs typeface="Arial"/>
                <a:sym typeface="Arial"/>
              </a:rPr>
              <a:t> Connaitre et maitriser les applications d’outils collaboratifs (Google Cloud </a:t>
            </a:r>
            <a:r>
              <a:rPr lang="fr-FR" sz="1100" dirty="0" err="1">
                <a:solidFill>
                  <a:schemeClr val="dk1"/>
                </a:solidFill>
                <a:latin typeface="Arial"/>
                <a:ea typeface="Arial"/>
                <a:cs typeface="Arial"/>
                <a:sym typeface="Arial"/>
              </a:rPr>
              <a:t>Computing</a:t>
            </a:r>
            <a:r>
              <a:rPr lang="fr-FR" sz="1100" dirty="0">
                <a:solidFill>
                  <a:schemeClr val="dk1"/>
                </a:solidFill>
                <a:latin typeface="Arial"/>
                <a:ea typeface="Arial"/>
                <a:cs typeface="Arial"/>
                <a:sym typeface="Arial"/>
              </a:rPr>
              <a:t>, Google Drive, Google Sheets…) (12 heures)</a:t>
            </a:r>
          </a:p>
          <a:p>
            <a:pPr marL="0" marR="0" lvl="0" indent="-69850" algn="ctr" rtl="0">
              <a:spcBef>
                <a:spcPts val="0"/>
              </a:spcBef>
              <a:spcAft>
                <a:spcPts val="0"/>
              </a:spcAft>
              <a:buClr>
                <a:schemeClr val="dk1"/>
              </a:buClr>
              <a:buSzPts val="1100"/>
              <a:buFont typeface="Arial"/>
              <a:buChar char="•"/>
            </a:pPr>
            <a:endParaRPr lang="fr-FR" sz="1100" dirty="0">
              <a:solidFill>
                <a:schemeClr val="dk1"/>
              </a:solidFill>
              <a:latin typeface="Arial"/>
              <a:ea typeface="Arial"/>
              <a:cs typeface="Arial"/>
              <a:sym typeface="Arial"/>
            </a:endParaRPr>
          </a:p>
          <a:p>
            <a:pPr marL="0" marR="0" lvl="0" indent="-69850" algn="ctr" rtl="0">
              <a:spcBef>
                <a:spcPts val="0"/>
              </a:spcBef>
              <a:spcAft>
                <a:spcPts val="0"/>
              </a:spcAft>
              <a:buClr>
                <a:schemeClr val="dk1"/>
              </a:buClr>
              <a:buSzPts val="1100"/>
              <a:buFont typeface="Arial"/>
              <a:buChar char="•"/>
            </a:pPr>
            <a:r>
              <a:rPr lang="fr-FR" sz="1100" dirty="0">
                <a:solidFill>
                  <a:schemeClr val="dk1"/>
                </a:solidFill>
                <a:latin typeface="Arial"/>
                <a:ea typeface="Arial"/>
                <a:cs typeface="Arial"/>
                <a:sym typeface="Arial"/>
              </a:rPr>
              <a:t> Production de documents (prise de notes, courriers mail et notes de service, rapport, compte rendu..)      </a:t>
            </a:r>
          </a:p>
          <a:p>
            <a:pPr marR="0" lvl="0" algn="ctr" rtl="0">
              <a:spcBef>
                <a:spcPts val="0"/>
              </a:spcBef>
              <a:spcAft>
                <a:spcPts val="0"/>
              </a:spcAft>
              <a:buClr>
                <a:schemeClr val="dk1"/>
              </a:buClr>
              <a:buSzPts val="1100"/>
            </a:pPr>
            <a:r>
              <a:rPr lang="fr-FR" sz="1100" dirty="0">
                <a:solidFill>
                  <a:schemeClr val="dk1"/>
                </a:solidFill>
                <a:latin typeface="Arial"/>
                <a:ea typeface="Arial"/>
                <a:cs typeface="Arial"/>
                <a:sym typeface="Arial"/>
              </a:rPr>
              <a:t>(8 heures)</a:t>
            </a:r>
            <a:br>
              <a:rPr lang="fr-FR" sz="1100" dirty="0">
                <a:solidFill>
                  <a:schemeClr val="dk1"/>
                </a:solidFill>
                <a:latin typeface="Arial"/>
                <a:ea typeface="Arial"/>
                <a:cs typeface="Arial"/>
                <a:sym typeface="Arial"/>
              </a:rPr>
            </a:br>
            <a:endParaRPr dirty="0"/>
          </a:p>
        </p:txBody>
      </p:sp>
      <p:pic>
        <p:nvPicPr>
          <p:cNvPr id="1026" name="Picture 2" descr="E-learning : les 5 bonnes raisons de se lancer - Imosteo">
            <a:extLst>
              <a:ext uri="{FF2B5EF4-FFF2-40B4-BE49-F238E27FC236}">
                <a16:creationId xmlns:a16="http://schemas.microsoft.com/office/drawing/2014/main" id="{E074A6DA-12F4-DAD8-5965-4982E96537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9788" y="5698315"/>
            <a:ext cx="6748488" cy="3558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3539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A81383C-195C-1056-004F-4D22EBBCE8F6}"/>
              </a:ext>
            </a:extLst>
          </p:cNvPr>
          <p:cNvSpPr/>
          <p:nvPr/>
        </p:nvSpPr>
        <p:spPr>
          <a:xfrm>
            <a:off x="335107" y="1673583"/>
            <a:ext cx="3085809"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solidFill>
                  <a:srgbClr val="000000"/>
                </a:solidFill>
                <a:effectLst/>
                <a:latin typeface="Microsoft New Tai Lue" panose="020B0502040204020203" pitchFamily="34" charset="0"/>
                <a:cs typeface="Microsoft New Tai Lue" panose="020B0502040204020203" pitchFamily="34" charset="0"/>
              </a:rPr>
              <a:t>PRÉREQUIS</a:t>
            </a:r>
            <a:endParaRPr lang="fr-FR" sz="1000" dirty="0"/>
          </a:p>
        </p:txBody>
      </p:sp>
      <p:pic>
        <p:nvPicPr>
          <p:cNvPr id="17" name="Image 16">
            <a:extLst>
              <a:ext uri="{FF2B5EF4-FFF2-40B4-BE49-F238E27FC236}">
                <a16:creationId xmlns:a16="http://schemas.microsoft.com/office/drawing/2014/main" id="{480CC5D7-95F9-B0E5-DED3-354258F43CA9}"/>
              </a:ext>
            </a:extLst>
          </p:cNvPr>
          <p:cNvPicPr>
            <a:picLocks noChangeAspect="1"/>
          </p:cNvPicPr>
          <p:nvPr/>
        </p:nvPicPr>
        <p:blipFill>
          <a:blip r:embed="rId2"/>
          <a:stretch>
            <a:fillRect/>
          </a:stretch>
        </p:blipFill>
        <p:spPr>
          <a:xfrm rot="10800000">
            <a:off x="-5" y="0"/>
            <a:ext cx="7579927" cy="1320800"/>
          </a:xfrm>
          <a:prstGeom prst="rect">
            <a:avLst/>
          </a:prstGeom>
        </p:spPr>
      </p:pic>
      <p:pic>
        <p:nvPicPr>
          <p:cNvPr id="9" name="Image 8">
            <a:extLst>
              <a:ext uri="{FF2B5EF4-FFF2-40B4-BE49-F238E27FC236}">
                <a16:creationId xmlns:a16="http://schemas.microsoft.com/office/drawing/2014/main" id="{44933A0F-996E-E77E-218D-5A55F3C79FF2}"/>
              </a:ext>
            </a:extLst>
          </p:cNvPr>
          <p:cNvPicPr>
            <a:picLocks noChangeAspect="1"/>
          </p:cNvPicPr>
          <p:nvPr/>
        </p:nvPicPr>
        <p:blipFill>
          <a:blip r:embed="rId3"/>
          <a:stretch>
            <a:fillRect/>
          </a:stretch>
        </p:blipFill>
        <p:spPr>
          <a:xfrm>
            <a:off x="2414317" y="-134938"/>
            <a:ext cx="2426232" cy="1455739"/>
          </a:xfrm>
          <a:prstGeom prst="rect">
            <a:avLst/>
          </a:prstGeom>
        </p:spPr>
      </p:pic>
      <p:sp>
        <p:nvSpPr>
          <p:cNvPr id="5" name="ZoneTexte 4">
            <a:extLst>
              <a:ext uri="{FF2B5EF4-FFF2-40B4-BE49-F238E27FC236}">
                <a16:creationId xmlns:a16="http://schemas.microsoft.com/office/drawing/2014/main" id="{71D7BC73-7A30-3C21-B5E5-77799C17DB9A}"/>
              </a:ext>
            </a:extLst>
          </p:cNvPr>
          <p:cNvSpPr txBox="1"/>
          <p:nvPr/>
        </p:nvSpPr>
        <p:spPr>
          <a:xfrm>
            <a:off x="365700" y="1982512"/>
            <a:ext cx="3149600" cy="2677656"/>
          </a:xfrm>
          <a:prstGeom prst="rect">
            <a:avLst/>
          </a:prstGeom>
          <a:noFill/>
        </p:spPr>
        <p:txBody>
          <a:bodyPr wrap="square">
            <a:spAutoFit/>
          </a:bodyPr>
          <a:lstStyle/>
          <a:p>
            <a:pPr algn="ctr"/>
            <a:endParaRPr lang="fr-FR" sz="1200" dirty="0">
              <a:solidFill>
                <a:srgbClr val="000000"/>
              </a:solidFill>
              <a:effectLst/>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r>
              <a:rPr lang="fr-FR" sz="1200" b="0" i="0" u="none" strike="noStrike" dirty="0">
                <a:solidFill>
                  <a:srgbClr val="000000"/>
                </a:solidFill>
                <a:effectLst/>
                <a:latin typeface="Microsoft New Tai Lue" panose="020B0502040204020203" pitchFamily="34" charset="0"/>
                <a:cs typeface="Microsoft New Tai Lue" panose="020B0502040204020203" pitchFamily="34" charset="0"/>
              </a:rPr>
              <a:t> Accès internet (essentiel pour suivi des cours en ligne)</a:t>
            </a:r>
          </a:p>
          <a:p>
            <a:pPr algn="l">
              <a:buFont typeface="Arial" panose="020B0604020202020204" pitchFamily="34" charset="0"/>
              <a:buChar char="•"/>
            </a:pPr>
            <a:r>
              <a:rPr lang="fr-FR" sz="1200" b="0" i="0" u="none" strike="noStrike" dirty="0">
                <a:solidFill>
                  <a:srgbClr val="000000"/>
                </a:solidFill>
                <a:effectLst/>
                <a:latin typeface="Microsoft New Tai Lue" panose="020B0502040204020203" pitchFamily="34" charset="0"/>
                <a:cs typeface="Microsoft New Tai Lue" panose="020B0502040204020203" pitchFamily="34" charset="0"/>
              </a:rPr>
              <a:t> Maitrise de base de l’usage d’un ordinateur</a:t>
            </a:r>
          </a:p>
          <a:p>
            <a:pPr>
              <a:buFont typeface="Arial" panose="020B0604020202020204" pitchFamily="34" charset="0"/>
              <a:buChar char="•"/>
            </a:pPr>
            <a:r>
              <a:rPr lang="fr-FR" sz="1200" b="0" i="0" u="none" strike="noStrike" dirty="0">
                <a:solidFill>
                  <a:srgbClr val="000000"/>
                </a:solidFill>
                <a:effectLst/>
              </a:rPr>
              <a:t> </a:t>
            </a:r>
            <a:r>
              <a:rPr lang="fr-FR" sz="1200" b="0" i="0" u="none" strike="noStrike" dirty="0">
                <a:solidFill>
                  <a:srgbClr val="000000"/>
                </a:solidFill>
                <a:effectLst/>
                <a:latin typeface="Microsoft New Tai Lue" panose="020B0502040204020203" pitchFamily="34" charset="0"/>
                <a:cs typeface="Microsoft New Tai Lue" panose="020B0502040204020203" pitchFamily="34" charset="0"/>
              </a:rPr>
              <a:t>Aucune connaissance préalable en bureautique n’est nécessaire</a:t>
            </a:r>
          </a:p>
          <a:p>
            <a:endParaRPr lang="fr-FR" sz="1200" b="0" i="0" u="none" strike="noStrike" dirty="0">
              <a:solidFill>
                <a:srgbClr val="000000"/>
              </a:solidFill>
              <a:effectLst/>
              <a:latin typeface="Microsoft New Tai Lue" panose="020B0502040204020203" pitchFamily="34" charset="0"/>
              <a:cs typeface="Microsoft New Tai Lue" panose="020B0502040204020203" pitchFamily="34" charset="0"/>
            </a:endParaRPr>
          </a:p>
          <a:p>
            <a:pPr>
              <a:buFont typeface="Arial" panose="020B0604020202020204" pitchFamily="34" charset="0"/>
              <a:buChar char="•"/>
            </a:pPr>
            <a:r>
              <a:rPr lang="fr-FR" sz="1200" dirty="0">
                <a:solidFill>
                  <a:srgbClr val="000000"/>
                </a:solidFill>
                <a:latin typeface="Microsoft New Tai Lue" panose="020B0502040204020203" pitchFamily="34" charset="0"/>
                <a:cs typeface="Microsoft New Tai Lue" panose="020B0502040204020203" pitchFamily="34" charset="0"/>
              </a:rPr>
              <a:t> Pour les personnes en situation de handicap, nécessité d’utiliser des logiciels de reconnaissance vocale ou des dispositifs de commande adaptés</a:t>
            </a:r>
            <a:endParaRPr lang="fr-FR" sz="1200" b="0" i="0" u="none" strike="noStrike" dirty="0">
              <a:solidFill>
                <a:srgbClr val="000000"/>
              </a:solidFill>
              <a:effectLst/>
              <a:latin typeface="Microsoft New Tai Lue" panose="020B0502040204020203" pitchFamily="34" charset="0"/>
              <a:cs typeface="Microsoft New Tai Lue" panose="020B0502040204020203" pitchFamily="34" charset="0"/>
            </a:endParaRPr>
          </a:p>
          <a:p>
            <a:endParaRPr lang="fr-FR" sz="1200" dirty="0">
              <a:solidFill>
                <a:srgbClr val="000000"/>
              </a:solidFill>
              <a:latin typeface="Microsoft New Tai Lue" panose="020B0502040204020203" pitchFamily="34" charset="0"/>
              <a:cs typeface="Microsoft New Tai Lue" panose="020B0502040204020203" pitchFamily="34" charset="0"/>
            </a:endParaRPr>
          </a:p>
          <a:p>
            <a:pPr algn="l"/>
            <a:endParaRPr lang="fr-FR" sz="1200" dirty="0">
              <a:solidFill>
                <a:srgbClr val="000000"/>
              </a:solidFill>
              <a:effectLst/>
              <a:latin typeface="Microsoft New Tai Lue" panose="020B0502040204020203" pitchFamily="34" charset="0"/>
              <a:cs typeface="Microsoft New Tai Lue" panose="020B0502040204020203" pitchFamily="34" charset="0"/>
            </a:endParaRPr>
          </a:p>
        </p:txBody>
      </p:sp>
      <p:sp>
        <p:nvSpPr>
          <p:cNvPr id="8" name="Rectangle 7">
            <a:extLst>
              <a:ext uri="{FF2B5EF4-FFF2-40B4-BE49-F238E27FC236}">
                <a16:creationId xmlns:a16="http://schemas.microsoft.com/office/drawing/2014/main" id="{8279CD6C-6B20-522F-901B-91875B14DCA0}"/>
              </a:ext>
            </a:extLst>
          </p:cNvPr>
          <p:cNvSpPr/>
          <p:nvPr/>
        </p:nvSpPr>
        <p:spPr>
          <a:xfrm>
            <a:off x="365700" y="4418353"/>
            <a:ext cx="3085809"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solidFill>
                  <a:srgbClr val="000000"/>
                </a:solidFill>
                <a:effectLst/>
                <a:latin typeface="Microsoft New Tai Lue" panose="020B0502040204020203" pitchFamily="34" charset="0"/>
                <a:cs typeface="Microsoft New Tai Lue" panose="020B0502040204020203" pitchFamily="34" charset="0"/>
              </a:rPr>
              <a:t>PUBLIC</a:t>
            </a:r>
            <a:endParaRPr lang="fr-FR" sz="1000" dirty="0"/>
          </a:p>
        </p:txBody>
      </p:sp>
      <p:sp>
        <p:nvSpPr>
          <p:cNvPr id="12" name="ZoneTexte 11">
            <a:extLst>
              <a:ext uri="{FF2B5EF4-FFF2-40B4-BE49-F238E27FC236}">
                <a16:creationId xmlns:a16="http://schemas.microsoft.com/office/drawing/2014/main" id="{ACFAD7A9-49AC-DA10-B512-9D0493DB81D0}"/>
              </a:ext>
            </a:extLst>
          </p:cNvPr>
          <p:cNvSpPr txBox="1"/>
          <p:nvPr/>
        </p:nvSpPr>
        <p:spPr>
          <a:xfrm>
            <a:off x="335106" y="4835999"/>
            <a:ext cx="3085810" cy="446276"/>
          </a:xfrm>
          <a:prstGeom prst="rect">
            <a:avLst/>
          </a:prstGeom>
          <a:noFill/>
        </p:spPr>
        <p:txBody>
          <a:bodyPr wrap="square">
            <a:spAutoFit/>
          </a:bodyPr>
          <a:lstStyle/>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r>
              <a:rPr lang="fr-FR" sz="1200" b="0" i="0" u="none" strike="noStrike" dirty="0">
                <a:solidFill>
                  <a:srgbClr val="000000"/>
                </a:solidFill>
                <a:effectLst/>
                <a:latin typeface="Microsoft New Tai Lue" panose="020B0502040204020203" pitchFamily="34" charset="0"/>
                <a:cs typeface="Microsoft New Tai Lue" panose="020B0502040204020203" pitchFamily="34" charset="0"/>
              </a:rPr>
              <a:t>Débutants ou intermédiaires</a:t>
            </a:r>
          </a:p>
        </p:txBody>
      </p:sp>
      <p:sp>
        <p:nvSpPr>
          <p:cNvPr id="18" name="Rectangle 17">
            <a:extLst>
              <a:ext uri="{FF2B5EF4-FFF2-40B4-BE49-F238E27FC236}">
                <a16:creationId xmlns:a16="http://schemas.microsoft.com/office/drawing/2014/main" id="{130ABA59-3506-BA50-65F1-2DBEF70BB7A3}"/>
              </a:ext>
            </a:extLst>
          </p:cNvPr>
          <p:cNvSpPr/>
          <p:nvPr/>
        </p:nvSpPr>
        <p:spPr>
          <a:xfrm>
            <a:off x="397595" y="5586285"/>
            <a:ext cx="3085809"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solidFill>
                  <a:srgbClr val="000000"/>
                </a:solidFill>
                <a:effectLst/>
                <a:latin typeface="Microsoft New Tai Lue" panose="020B0502040204020203" pitchFamily="34" charset="0"/>
                <a:cs typeface="Microsoft New Tai Lue" panose="020B0502040204020203" pitchFamily="34" charset="0"/>
              </a:rPr>
              <a:t>MODALITÉS ET DÉLAI D’ACCÈS </a:t>
            </a:r>
            <a:endParaRPr lang="fr-FR" sz="1000" dirty="0">
              <a:solidFill>
                <a:srgbClr val="000000"/>
              </a:solidFill>
              <a:effectLst/>
              <a:latin typeface="Microsoft New Tai Lue" panose="020B0502040204020203" pitchFamily="34" charset="0"/>
              <a:cs typeface="Microsoft New Tai Lue" panose="020B0502040204020203" pitchFamily="34" charset="0"/>
            </a:endParaRPr>
          </a:p>
        </p:txBody>
      </p:sp>
      <p:sp>
        <p:nvSpPr>
          <p:cNvPr id="20" name="ZoneTexte 19">
            <a:extLst>
              <a:ext uri="{FF2B5EF4-FFF2-40B4-BE49-F238E27FC236}">
                <a16:creationId xmlns:a16="http://schemas.microsoft.com/office/drawing/2014/main" id="{FB6B0284-A8C9-151E-DE18-D989FF8AF44C}"/>
              </a:ext>
            </a:extLst>
          </p:cNvPr>
          <p:cNvSpPr txBox="1"/>
          <p:nvPr/>
        </p:nvSpPr>
        <p:spPr>
          <a:xfrm>
            <a:off x="429490" y="5921077"/>
            <a:ext cx="3085810" cy="630942"/>
          </a:xfrm>
          <a:prstGeom prst="rect">
            <a:avLst/>
          </a:prstGeom>
          <a:noFill/>
        </p:spPr>
        <p:txBody>
          <a:bodyPr wrap="square">
            <a:spAutoFit/>
          </a:bodyPr>
          <a:lstStyle/>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buFont typeface="Arial" panose="020B0604020202020204" pitchFamily="34" charset="0"/>
              <a:buChar char="•"/>
            </a:pPr>
            <a:r>
              <a:rPr lang="fr-FR" sz="1200" dirty="0">
                <a:solidFill>
                  <a:srgbClr val="000000"/>
                </a:solidFill>
                <a:effectLst/>
                <a:latin typeface="Microsoft New Tai Lue" panose="020B0502040204020203" pitchFamily="34" charset="0"/>
                <a:cs typeface="Microsoft New Tai Lue" panose="020B0502040204020203" pitchFamily="34" charset="0"/>
              </a:rPr>
              <a:t>Jusqu’à 2 mois après signature de la convention de formation. </a:t>
            </a:r>
          </a:p>
        </p:txBody>
      </p:sp>
      <p:sp>
        <p:nvSpPr>
          <p:cNvPr id="21" name="Rectangle 20">
            <a:extLst>
              <a:ext uri="{FF2B5EF4-FFF2-40B4-BE49-F238E27FC236}">
                <a16:creationId xmlns:a16="http://schemas.microsoft.com/office/drawing/2014/main" id="{6C6467F3-9D9D-93C4-257D-49522C33BA73}"/>
              </a:ext>
            </a:extLst>
          </p:cNvPr>
          <p:cNvSpPr/>
          <p:nvPr/>
        </p:nvSpPr>
        <p:spPr>
          <a:xfrm>
            <a:off x="397595" y="6713763"/>
            <a:ext cx="3085809"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solidFill>
                  <a:srgbClr val="000000"/>
                </a:solidFill>
                <a:effectLst/>
                <a:latin typeface="Microsoft New Tai Lue" panose="020B0502040204020203" pitchFamily="34" charset="0"/>
                <a:cs typeface="Microsoft New Tai Lue" panose="020B0502040204020203" pitchFamily="34" charset="0"/>
              </a:rPr>
              <a:t>ACCESSIBILITÉ  </a:t>
            </a:r>
            <a:endParaRPr lang="fr-FR" sz="1000" dirty="0">
              <a:solidFill>
                <a:srgbClr val="000000"/>
              </a:solidFill>
              <a:effectLst/>
              <a:latin typeface="Microsoft New Tai Lue" panose="020B0502040204020203" pitchFamily="34" charset="0"/>
              <a:cs typeface="Microsoft New Tai Lue" panose="020B0502040204020203" pitchFamily="34" charset="0"/>
            </a:endParaRPr>
          </a:p>
        </p:txBody>
      </p:sp>
      <p:sp>
        <p:nvSpPr>
          <p:cNvPr id="22" name="ZoneTexte 21">
            <a:extLst>
              <a:ext uri="{FF2B5EF4-FFF2-40B4-BE49-F238E27FC236}">
                <a16:creationId xmlns:a16="http://schemas.microsoft.com/office/drawing/2014/main" id="{C30035A7-ABE3-C8A9-53FD-F9F50BA2B602}"/>
              </a:ext>
            </a:extLst>
          </p:cNvPr>
          <p:cNvSpPr txBox="1"/>
          <p:nvPr/>
        </p:nvSpPr>
        <p:spPr>
          <a:xfrm>
            <a:off x="373700" y="7123955"/>
            <a:ext cx="3085810" cy="815608"/>
          </a:xfrm>
          <a:prstGeom prst="rect">
            <a:avLst/>
          </a:prstGeom>
          <a:noFill/>
        </p:spPr>
        <p:txBody>
          <a:bodyPr wrap="square">
            <a:spAutoFit/>
          </a:bodyPr>
          <a:lstStyle/>
          <a:p>
            <a:endParaRPr lang="fr-FR" sz="1100" dirty="0">
              <a:solidFill>
                <a:srgbClr val="000000"/>
              </a:solidFill>
              <a:effectLst/>
              <a:latin typeface="Microsoft New Tai Lue" panose="020B0502040204020203" pitchFamily="34" charset="0"/>
              <a:cs typeface="Microsoft New Tai Lue" panose="020B0502040204020203" pitchFamily="34" charset="0"/>
            </a:endParaRPr>
          </a:p>
          <a:p>
            <a:r>
              <a:rPr lang="fr-FR" sz="1200" dirty="0">
                <a:solidFill>
                  <a:srgbClr val="000000"/>
                </a:solidFill>
                <a:effectLst/>
                <a:latin typeface="Microsoft New Tai Lue" panose="020B0502040204020203" pitchFamily="34" charset="0"/>
                <a:cs typeface="Microsoft New Tai Lue" panose="020B0502040204020203" pitchFamily="34" charset="0"/>
              </a:rPr>
              <a:t>La formation est accessible aux personnes en situation de handicap. </a:t>
            </a:r>
          </a:p>
          <a:p>
            <a:pPr>
              <a:buFont typeface="Arial" panose="020B0604020202020204" pitchFamily="34" charset="0"/>
              <a:buChar char="•"/>
            </a:pPr>
            <a:endParaRPr lang="fr-FR" sz="1200" b="0" i="0" u="none" strike="noStrike" dirty="0">
              <a:solidFill>
                <a:srgbClr val="000000"/>
              </a:solidFill>
              <a:effectLst/>
              <a:latin typeface="Microsoft New Tai Lue" panose="020B0502040204020203" pitchFamily="34" charset="0"/>
              <a:cs typeface="Microsoft New Tai Lue" panose="020B0502040204020203" pitchFamily="34" charset="0"/>
            </a:endParaRPr>
          </a:p>
        </p:txBody>
      </p:sp>
      <p:sp>
        <p:nvSpPr>
          <p:cNvPr id="23" name="Rectangle 22">
            <a:extLst>
              <a:ext uri="{FF2B5EF4-FFF2-40B4-BE49-F238E27FC236}">
                <a16:creationId xmlns:a16="http://schemas.microsoft.com/office/drawing/2014/main" id="{8503115F-D14B-A8C9-8755-AC615FA33E93}"/>
              </a:ext>
            </a:extLst>
          </p:cNvPr>
          <p:cNvSpPr/>
          <p:nvPr/>
        </p:nvSpPr>
        <p:spPr>
          <a:xfrm>
            <a:off x="4108165" y="1510261"/>
            <a:ext cx="3085809"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solidFill>
                  <a:srgbClr val="000000"/>
                </a:solidFill>
                <a:effectLst/>
                <a:latin typeface="Microsoft New Tai Lue" panose="020B0502040204020203" pitchFamily="34" charset="0"/>
                <a:cs typeface="Microsoft New Tai Lue" panose="020B0502040204020203" pitchFamily="34" charset="0"/>
              </a:rPr>
              <a:t>MODALITÉS PÉDAGOGIQUES </a:t>
            </a:r>
            <a:endParaRPr lang="fr-FR" sz="1000" dirty="0">
              <a:solidFill>
                <a:srgbClr val="000000"/>
              </a:solidFill>
              <a:effectLst/>
              <a:latin typeface="Microsoft New Tai Lue" panose="020B0502040204020203" pitchFamily="34" charset="0"/>
              <a:cs typeface="Microsoft New Tai Lue" panose="020B0502040204020203" pitchFamily="34" charset="0"/>
            </a:endParaRPr>
          </a:p>
        </p:txBody>
      </p:sp>
      <p:sp>
        <p:nvSpPr>
          <p:cNvPr id="24" name="Rectangle 23">
            <a:extLst>
              <a:ext uri="{FF2B5EF4-FFF2-40B4-BE49-F238E27FC236}">
                <a16:creationId xmlns:a16="http://schemas.microsoft.com/office/drawing/2014/main" id="{9A2B385E-EEC3-F527-6A9D-7C5ECA0D19C2}"/>
              </a:ext>
            </a:extLst>
          </p:cNvPr>
          <p:cNvSpPr/>
          <p:nvPr/>
        </p:nvSpPr>
        <p:spPr>
          <a:xfrm>
            <a:off x="4091853" y="3125276"/>
            <a:ext cx="3085809"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solidFill>
                  <a:srgbClr val="000000"/>
                </a:solidFill>
                <a:effectLst/>
                <a:latin typeface="Microsoft New Tai Lue" panose="020B0502040204020203" pitchFamily="34" charset="0"/>
                <a:cs typeface="Microsoft New Tai Lue" panose="020B0502040204020203" pitchFamily="34" charset="0"/>
              </a:rPr>
              <a:t>MODALITÉS D’ÉVALUATION </a:t>
            </a:r>
            <a:endParaRPr lang="fr-FR" sz="1000" dirty="0"/>
          </a:p>
        </p:txBody>
      </p:sp>
      <p:sp>
        <p:nvSpPr>
          <p:cNvPr id="25" name="Rectangle 24">
            <a:extLst>
              <a:ext uri="{FF2B5EF4-FFF2-40B4-BE49-F238E27FC236}">
                <a16:creationId xmlns:a16="http://schemas.microsoft.com/office/drawing/2014/main" id="{FD3105BA-D684-650D-A725-BDBF60E2F8CF}"/>
              </a:ext>
            </a:extLst>
          </p:cNvPr>
          <p:cNvSpPr/>
          <p:nvPr/>
        </p:nvSpPr>
        <p:spPr>
          <a:xfrm>
            <a:off x="4091853" y="5459072"/>
            <a:ext cx="3085809"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solidFill>
                  <a:srgbClr val="000000"/>
                </a:solidFill>
                <a:effectLst/>
                <a:latin typeface="Microsoft New Tai Lue" panose="020B0502040204020203" pitchFamily="34" charset="0"/>
                <a:cs typeface="Microsoft New Tai Lue" panose="020B0502040204020203" pitchFamily="34" charset="0"/>
              </a:rPr>
              <a:t>DURÉE DE LA FORMATION </a:t>
            </a:r>
            <a:endParaRPr lang="fr-FR" sz="1000" dirty="0">
              <a:solidFill>
                <a:srgbClr val="000000"/>
              </a:solidFill>
              <a:effectLst/>
              <a:latin typeface="Microsoft New Tai Lue" panose="020B0502040204020203" pitchFamily="34" charset="0"/>
              <a:cs typeface="Microsoft New Tai Lue" panose="020B0502040204020203" pitchFamily="34" charset="0"/>
            </a:endParaRPr>
          </a:p>
        </p:txBody>
      </p:sp>
      <p:sp>
        <p:nvSpPr>
          <p:cNvPr id="26" name="Rectangle 25">
            <a:extLst>
              <a:ext uri="{FF2B5EF4-FFF2-40B4-BE49-F238E27FC236}">
                <a16:creationId xmlns:a16="http://schemas.microsoft.com/office/drawing/2014/main" id="{5DAC25C8-5CB7-86CB-C0F8-722337D0CB3B}"/>
              </a:ext>
            </a:extLst>
          </p:cNvPr>
          <p:cNvSpPr/>
          <p:nvPr/>
        </p:nvSpPr>
        <p:spPr>
          <a:xfrm>
            <a:off x="4108165" y="6825041"/>
            <a:ext cx="3085809"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solidFill>
                  <a:srgbClr val="000000"/>
                </a:solidFill>
                <a:effectLst/>
                <a:latin typeface="Microsoft New Tai Lue" panose="020B0502040204020203" pitchFamily="34" charset="0"/>
                <a:cs typeface="Microsoft New Tai Lue" panose="020B0502040204020203" pitchFamily="34" charset="0"/>
              </a:rPr>
              <a:t>COÛT</a:t>
            </a:r>
            <a:endParaRPr lang="fr-FR" sz="1000" dirty="0"/>
          </a:p>
        </p:txBody>
      </p:sp>
      <p:sp>
        <p:nvSpPr>
          <p:cNvPr id="28" name="ZoneTexte 27">
            <a:extLst>
              <a:ext uri="{FF2B5EF4-FFF2-40B4-BE49-F238E27FC236}">
                <a16:creationId xmlns:a16="http://schemas.microsoft.com/office/drawing/2014/main" id="{D4438722-45D9-CFE7-2058-4F854609E332}"/>
              </a:ext>
            </a:extLst>
          </p:cNvPr>
          <p:cNvSpPr txBox="1"/>
          <p:nvPr/>
        </p:nvSpPr>
        <p:spPr>
          <a:xfrm>
            <a:off x="4068102" y="1823243"/>
            <a:ext cx="3085808" cy="1184940"/>
          </a:xfrm>
          <a:prstGeom prst="rect">
            <a:avLst/>
          </a:prstGeom>
          <a:noFill/>
        </p:spPr>
        <p:txBody>
          <a:bodyPr wrap="square">
            <a:spAutoFit/>
          </a:bodyPr>
          <a:lstStyle/>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r>
              <a:rPr lang="fr-FR" sz="1200" dirty="0">
                <a:solidFill>
                  <a:srgbClr val="000000"/>
                </a:solidFill>
                <a:latin typeface="Microsoft New Tai Lue" panose="020B0502040204020203" pitchFamily="34" charset="0"/>
                <a:cs typeface="Microsoft New Tai Lue" panose="020B0502040204020203" pitchFamily="34" charset="0"/>
              </a:rPr>
              <a:t> Cours en accès libre à tout moment permettant une flexibilité maximale</a:t>
            </a:r>
          </a:p>
          <a:p>
            <a:pPr algn="l">
              <a:buFont typeface="Arial" panose="020B0604020202020204" pitchFamily="34" charset="0"/>
              <a:buChar char="•"/>
            </a:pPr>
            <a:r>
              <a:rPr lang="fr-FR" sz="1200" b="0" i="0" u="none" strike="noStrike" dirty="0">
                <a:solidFill>
                  <a:srgbClr val="000000"/>
                </a:solidFill>
                <a:effectLst/>
                <a:latin typeface="Microsoft New Tai Lue" panose="020B0502040204020203" pitchFamily="34" charset="0"/>
                <a:cs typeface="Microsoft New Tai Lue" panose="020B0502040204020203" pitchFamily="34" charset="0"/>
              </a:rPr>
              <a:t> Contenus pédagogiques ciblés</a:t>
            </a:r>
          </a:p>
          <a:p>
            <a:pPr algn="l">
              <a:buFont typeface="Arial" panose="020B0604020202020204" pitchFamily="34" charset="0"/>
              <a:buChar char="•"/>
            </a:pPr>
            <a:r>
              <a:rPr lang="fr-FR" sz="1200" dirty="0">
                <a:solidFill>
                  <a:srgbClr val="000000"/>
                </a:solidFill>
                <a:latin typeface="Microsoft New Tai Lue" panose="020B0502040204020203" pitchFamily="34" charset="0"/>
                <a:cs typeface="Microsoft New Tai Lue" panose="020B0502040204020203" pitchFamily="34" charset="0"/>
              </a:rPr>
              <a:t> Exercices pratiques</a:t>
            </a:r>
            <a:endParaRPr lang="fr-FR" sz="1200" b="0" i="0" u="none" strike="noStrike" dirty="0">
              <a:solidFill>
                <a:srgbClr val="000000"/>
              </a:solidFill>
              <a:effectLst/>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endParaRPr lang="fr-FR" sz="1200" b="0" i="0" u="none" strike="noStrike" dirty="0">
              <a:solidFill>
                <a:srgbClr val="000000"/>
              </a:solidFill>
              <a:effectLst/>
              <a:latin typeface="Microsoft New Tai Lue" panose="020B0502040204020203" pitchFamily="34" charset="0"/>
              <a:cs typeface="Microsoft New Tai Lue" panose="020B0502040204020203" pitchFamily="34" charset="0"/>
            </a:endParaRPr>
          </a:p>
        </p:txBody>
      </p:sp>
      <p:sp>
        <p:nvSpPr>
          <p:cNvPr id="29" name="ZoneTexte 28">
            <a:extLst>
              <a:ext uri="{FF2B5EF4-FFF2-40B4-BE49-F238E27FC236}">
                <a16:creationId xmlns:a16="http://schemas.microsoft.com/office/drawing/2014/main" id="{4AFAEC34-8C81-39D7-086F-B91D9F6A7A82}"/>
              </a:ext>
            </a:extLst>
          </p:cNvPr>
          <p:cNvSpPr txBox="1"/>
          <p:nvPr/>
        </p:nvSpPr>
        <p:spPr>
          <a:xfrm>
            <a:off x="4028062" y="3439042"/>
            <a:ext cx="3246014" cy="1923604"/>
          </a:xfrm>
          <a:prstGeom prst="rect">
            <a:avLst/>
          </a:prstGeom>
          <a:noFill/>
        </p:spPr>
        <p:txBody>
          <a:bodyPr wrap="square">
            <a:spAutoFit/>
          </a:bodyPr>
          <a:lstStyle/>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r>
              <a:rPr lang="fr-FR" sz="1200" b="0" i="0" u="none" strike="noStrike" dirty="0">
                <a:solidFill>
                  <a:srgbClr val="000000"/>
                </a:solidFill>
                <a:effectLst/>
                <a:latin typeface="Microsoft New Tai Lue" panose="020B0502040204020203" pitchFamily="34" charset="0"/>
                <a:cs typeface="Microsoft New Tai Lue" panose="020B0502040204020203" pitchFamily="34" charset="0"/>
              </a:rPr>
              <a:t> Test de positionnement</a:t>
            </a:r>
            <a:endParaRPr lang="fr-FR" sz="1200" dirty="0">
              <a:solidFill>
                <a:srgbClr val="000000"/>
              </a:solidFill>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r>
              <a:rPr lang="fr-FR" sz="1200" dirty="0">
                <a:solidFill>
                  <a:srgbClr val="000000"/>
                </a:solidFill>
                <a:latin typeface="Microsoft New Tai Lue" panose="020B0502040204020203" pitchFamily="34" charset="0"/>
                <a:cs typeface="Microsoft New Tai Lue" panose="020B0502040204020203" pitchFamily="34" charset="0"/>
              </a:rPr>
              <a:t> Evaluations formatives : QCM, comptes rendus…</a:t>
            </a:r>
          </a:p>
          <a:p>
            <a:pPr>
              <a:buFont typeface="Arial" panose="020B0604020202020204" pitchFamily="34" charset="0"/>
              <a:buChar char="•"/>
            </a:pPr>
            <a:r>
              <a:rPr lang="fr-FR" sz="1200" dirty="0">
                <a:solidFill>
                  <a:srgbClr val="000000"/>
                </a:solidFill>
                <a:latin typeface="Microsoft New Tai Lue" panose="020B0502040204020203" pitchFamily="34" charset="0"/>
                <a:cs typeface="Microsoft New Tai Lue" panose="020B0502040204020203" pitchFamily="34" charset="0"/>
              </a:rPr>
              <a:t> Evaluations sommatives : QCM, comptes rendus…</a:t>
            </a:r>
            <a:endParaRPr lang="fr-FR" sz="1200" b="0" i="0" u="none" strike="noStrike" dirty="0">
              <a:solidFill>
                <a:srgbClr val="000000"/>
              </a:solidFill>
              <a:effectLst/>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r>
              <a:rPr lang="fr-FR" sz="1200" b="0" i="0" u="none" strike="noStrike" dirty="0">
                <a:solidFill>
                  <a:srgbClr val="000000"/>
                </a:solidFill>
                <a:effectLst/>
                <a:latin typeface="Microsoft New Tai Lue" panose="020B0502040204020203" pitchFamily="34" charset="0"/>
                <a:cs typeface="Microsoft New Tai Lue" panose="020B0502040204020203" pitchFamily="34" charset="0"/>
              </a:rPr>
              <a:t>Quiz et exercices pour vérifier la compré</a:t>
            </a:r>
            <a:r>
              <a:rPr lang="fr-FR" sz="1200" dirty="0">
                <a:solidFill>
                  <a:srgbClr val="000000"/>
                </a:solidFill>
                <a:latin typeface="Microsoft New Tai Lue" panose="020B0502040204020203" pitchFamily="34" charset="0"/>
                <a:cs typeface="Microsoft New Tai Lue" panose="020B0502040204020203" pitchFamily="34" charset="0"/>
              </a:rPr>
              <a:t>hension en autonomie</a:t>
            </a:r>
          </a:p>
          <a:p>
            <a:pPr algn="l">
              <a:buFont typeface="Arial" panose="020B0604020202020204" pitchFamily="34" charset="0"/>
              <a:buChar char="•"/>
            </a:pPr>
            <a:r>
              <a:rPr lang="fr-FR" sz="1200" dirty="0">
                <a:solidFill>
                  <a:srgbClr val="000000"/>
                </a:solidFill>
                <a:latin typeface="Microsoft New Tai Lue" panose="020B0502040204020203" pitchFamily="34" charset="0"/>
                <a:cs typeface="Microsoft New Tai Lue" panose="020B0502040204020203" pitchFamily="34" charset="0"/>
              </a:rPr>
              <a:t> Evaluation de satisfaction</a:t>
            </a:r>
          </a:p>
          <a:p>
            <a:pPr algn="l">
              <a:buFont typeface="Arial" panose="020B0604020202020204" pitchFamily="34" charset="0"/>
              <a:buChar char="•"/>
            </a:pPr>
            <a:endParaRPr lang="fr-FR" sz="1200" dirty="0">
              <a:solidFill>
                <a:srgbClr val="000000"/>
              </a:solidFill>
              <a:latin typeface="Microsoft New Tai Lue" panose="020B0502040204020203" pitchFamily="34" charset="0"/>
              <a:cs typeface="Microsoft New Tai Lue" panose="020B0502040204020203" pitchFamily="34" charset="0"/>
            </a:endParaRPr>
          </a:p>
        </p:txBody>
      </p:sp>
      <p:sp>
        <p:nvSpPr>
          <p:cNvPr id="2" name="ZoneTexte 1">
            <a:extLst>
              <a:ext uri="{FF2B5EF4-FFF2-40B4-BE49-F238E27FC236}">
                <a16:creationId xmlns:a16="http://schemas.microsoft.com/office/drawing/2014/main" id="{35E93881-0E01-D44D-4821-757969F85295}"/>
              </a:ext>
            </a:extLst>
          </p:cNvPr>
          <p:cNvSpPr txBox="1"/>
          <p:nvPr/>
        </p:nvSpPr>
        <p:spPr>
          <a:xfrm>
            <a:off x="4091852" y="5873138"/>
            <a:ext cx="3085810" cy="815608"/>
          </a:xfrm>
          <a:prstGeom prst="rect">
            <a:avLst/>
          </a:prstGeom>
          <a:noFill/>
        </p:spPr>
        <p:txBody>
          <a:bodyPr wrap="square">
            <a:spAutoFit/>
          </a:bodyPr>
          <a:lstStyle/>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r>
              <a:rPr lang="fr-FR" sz="1200" dirty="0">
                <a:solidFill>
                  <a:srgbClr val="000000"/>
                </a:solidFill>
                <a:latin typeface="Microsoft New Tai Lue" panose="020B0502040204020203" pitchFamily="34" charset="0"/>
                <a:cs typeface="Microsoft New Tai Lue" panose="020B0502040204020203" pitchFamily="34" charset="0"/>
              </a:rPr>
              <a:t> </a:t>
            </a:r>
            <a:r>
              <a:rPr lang="fr-FR" sz="1200" dirty="0">
                <a:solidFill>
                  <a:srgbClr val="000000"/>
                </a:solidFill>
                <a:effectLst/>
                <a:latin typeface="Microsoft New Tai Lue" panose="020B0502040204020203" pitchFamily="34" charset="0"/>
                <a:cs typeface="Microsoft New Tai Lue" panose="020B0502040204020203" pitchFamily="34" charset="0"/>
              </a:rPr>
              <a:t>Cette formation se déroule sur une période totale de </a:t>
            </a:r>
            <a:r>
              <a:rPr lang="fr-FR" sz="1200" dirty="0">
                <a:solidFill>
                  <a:srgbClr val="000000"/>
                </a:solidFill>
                <a:latin typeface="Microsoft New Tai Lue" panose="020B0502040204020203" pitchFamily="34" charset="0"/>
                <a:cs typeface="Microsoft New Tai Lue" panose="020B0502040204020203" pitchFamily="34" charset="0"/>
              </a:rPr>
              <a:t>40 </a:t>
            </a:r>
            <a:r>
              <a:rPr lang="fr-FR" sz="1200" dirty="0">
                <a:solidFill>
                  <a:srgbClr val="000000"/>
                </a:solidFill>
                <a:effectLst/>
                <a:latin typeface="Microsoft New Tai Lue" panose="020B0502040204020203" pitchFamily="34" charset="0"/>
                <a:cs typeface="Microsoft New Tai Lue" panose="020B0502040204020203" pitchFamily="34" charset="0"/>
              </a:rPr>
              <a:t>h </a:t>
            </a:r>
          </a:p>
          <a:p>
            <a:pPr algn="l"/>
            <a:r>
              <a:rPr lang="fr-FR" sz="1200" dirty="0">
                <a:solidFill>
                  <a:srgbClr val="000000"/>
                </a:solidFill>
                <a:effectLst/>
                <a:latin typeface="Microsoft New Tai Lue" panose="020B0502040204020203" pitchFamily="34" charset="0"/>
                <a:cs typeface="Microsoft New Tai Lue" panose="020B0502040204020203" pitchFamily="34" charset="0"/>
              </a:rPr>
              <a:t>(évaluation comprise).</a:t>
            </a:r>
            <a:endParaRPr lang="fr-FR" sz="1200" b="0" i="0" u="none" strike="noStrike" dirty="0">
              <a:solidFill>
                <a:srgbClr val="000000"/>
              </a:solidFill>
              <a:effectLst/>
              <a:latin typeface="Microsoft New Tai Lue" panose="020B0502040204020203" pitchFamily="34" charset="0"/>
              <a:cs typeface="Microsoft New Tai Lue" panose="020B0502040204020203" pitchFamily="34" charset="0"/>
            </a:endParaRPr>
          </a:p>
        </p:txBody>
      </p:sp>
      <p:sp>
        <p:nvSpPr>
          <p:cNvPr id="3" name="ZoneTexte 2">
            <a:extLst>
              <a:ext uri="{FF2B5EF4-FFF2-40B4-BE49-F238E27FC236}">
                <a16:creationId xmlns:a16="http://schemas.microsoft.com/office/drawing/2014/main" id="{BD821527-9F0D-1238-013F-870CBF086A8A}"/>
              </a:ext>
            </a:extLst>
          </p:cNvPr>
          <p:cNvSpPr txBox="1"/>
          <p:nvPr/>
        </p:nvSpPr>
        <p:spPr>
          <a:xfrm>
            <a:off x="4138757" y="7278148"/>
            <a:ext cx="3085810" cy="446276"/>
          </a:xfrm>
          <a:prstGeom prst="rect">
            <a:avLst/>
          </a:prstGeom>
          <a:noFill/>
        </p:spPr>
        <p:txBody>
          <a:bodyPr wrap="square">
            <a:spAutoFit/>
          </a:bodyPr>
          <a:lstStyle/>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l">
              <a:buFont typeface="Arial" panose="020B0604020202020204" pitchFamily="34" charset="0"/>
              <a:buChar char="•"/>
            </a:pPr>
            <a:r>
              <a:rPr lang="fr-FR" sz="1200" dirty="0">
                <a:solidFill>
                  <a:srgbClr val="000000"/>
                </a:solidFill>
                <a:latin typeface="Microsoft New Tai Lue" panose="020B0502040204020203" pitchFamily="34" charset="0"/>
                <a:cs typeface="Microsoft New Tai Lue" panose="020B0502040204020203" pitchFamily="34" charset="0"/>
              </a:rPr>
              <a:t> </a:t>
            </a:r>
            <a:r>
              <a:rPr lang="fr-FR" sz="1200" dirty="0">
                <a:solidFill>
                  <a:srgbClr val="000000"/>
                </a:solidFill>
                <a:effectLst/>
                <a:latin typeface="Microsoft New Tai Lue" panose="020B0502040204020203" pitchFamily="34" charset="0"/>
                <a:cs typeface="Microsoft New Tai Lue" panose="020B0502040204020203" pitchFamily="34" charset="0"/>
              </a:rPr>
              <a:t>Coût pédagogique :  800 € TTC</a:t>
            </a:r>
            <a:endParaRPr lang="fr-FR" sz="1200" b="0" i="0" u="none" strike="noStrike" dirty="0">
              <a:solidFill>
                <a:srgbClr val="000000"/>
              </a:solidFill>
              <a:effectLst/>
              <a:latin typeface="Microsoft New Tai Lue" panose="020B0502040204020203" pitchFamily="34" charset="0"/>
              <a:cs typeface="Microsoft New Tai Lue" panose="020B0502040204020203" pitchFamily="34" charset="0"/>
            </a:endParaRPr>
          </a:p>
        </p:txBody>
      </p:sp>
      <p:pic>
        <p:nvPicPr>
          <p:cNvPr id="4" name="Image 3">
            <a:extLst>
              <a:ext uri="{FF2B5EF4-FFF2-40B4-BE49-F238E27FC236}">
                <a16:creationId xmlns:a16="http://schemas.microsoft.com/office/drawing/2014/main" id="{056F2084-DACA-9371-5495-2E04CF3EA930}"/>
              </a:ext>
            </a:extLst>
          </p:cNvPr>
          <p:cNvPicPr>
            <a:picLocks noChangeAspect="1"/>
          </p:cNvPicPr>
          <p:nvPr/>
        </p:nvPicPr>
        <p:blipFill>
          <a:blip r:embed="rId2"/>
          <a:stretch>
            <a:fillRect/>
          </a:stretch>
        </p:blipFill>
        <p:spPr>
          <a:xfrm rot="10800000">
            <a:off x="0" y="8534434"/>
            <a:ext cx="7579927" cy="1065213"/>
          </a:xfrm>
          <a:prstGeom prst="rect">
            <a:avLst/>
          </a:prstGeom>
        </p:spPr>
      </p:pic>
      <p:sp>
        <p:nvSpPr>
          <p:cNvPr id="7" name="ZoneTexte 6">
            <a:extLst>
              <a:ext uri="{FF2B5EF4-FFF2-40B4-BE49-F238E27FC236}">
                <a16:creationId xmlns:a16="http://schemas.microsoft.com/office/drawing/2014/main" id="{0E8DDF1E-F5E3-5469-B607-EAA1E98B1391}"/>
              </a:ext>
            </a:extLst>
          </p:cNvPr>
          <p:cNvSpPr txBox="1"/>
          <p:nvPr/>
        </p:nvSpPr>
        <p:spPr>
          <a:xfrm>
            <a:off x="1878018" y="8887216"/>
            <a:ext cx="3803650" cy="261610"/>
          </a:xfrm>
          <a:prstGeom prst="rect">
            <a:avLst/>
          </a:prstGeom>
          <a:noFill/>
        </p:spPr>
        <p:txBody>
          <a:bodyPr wrap="square">
            <a:spAutoFit/>
          </a:bodyPr>
          <a:lstStyle/>
          <a:p>
            <a:pPr algn="ctr"/>
            <a:r>
              <a:rPr lang="fr-FR" sz="1100" dirty="0">
                <a:effectLst>
                  <a:outerShdw blurRad="38100" dist="38100" dir="2700000" algn="tl">
                    <a:srgbClr val="000000">
                      <a:alpha val="43137"/>
                    </a:srgbClr>
                  </a:outerShdw>
                </a:effectLst>
                <a:latin typeface="Microsoft New Tai Lue" panose="020B0502040204020203" pitchFamily="34" charset="0"/>
                <a:cs typeface="Microsoft New Tai Lue" panose="020B0502040204020203" pitchFamily="34" charset="0"/>
              </a:rPr>
              <a:t>Contact : 06 12 02 69 59 – contact@cf2s.art</a:t>
            </a:r>
          </a:p>
        </p:txBody>
      </p:sp>
    </p:spTree>
    <p:extLst>
      <p:ext uri="{BB962C8B-B14F-4D97-AF65-F5344CB8AC3E}">
        <p14:creationId xmlns:p14="http://schemas.microsoft.com/office/powerpoint/2010/main" val="1358060386"/>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583</TotalTime>
  <Words>388</Words>
  <Application>Microsoft Macintosh PowerPoint</Application>
  <PresentationFormat>Personnalisé</PresentationFormat>
  <Paragraphs>68</Paragraphs>
  <Slides>3</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vt:i4>
      </vt:variant>
    </vt:vector>
  </HeadingPairs>
  <TitlesOfParts>
    <vt:vector size="12" baseType="lpstr">
      <vt:lpstr>Aptos</vt:lpstr>
      <vt:lpstr>Arial</vt:lpstr>
      <vt:lpstr>Calibri</vt:lpstr>
      <vt:lpstr>Calibri Light</vt:lpstr>
      <vt:lpstr>Comic Sans MS</vt:lpstr>
      <vt:lpstr>Cooper Black</vt:lpstr>
      <vt:lpstr>Helvetica</vt:lpstr>
      <vt:lpstr>Microsoft New Tai Lue</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sofyan carletta</dc:creator>
  <cp:lastModifiedBy>sofyan</cp:lastModifiedBy>
  <cp:revision>68</cp:revision>
  <dcterms:created xsi:type="dcterms:W3CDTF">2024-04-05T08:45:33Z</dcterms:created>
  <dcterms:modified xsi:type="dcterms:W3CDTF">2024-12-02T15:12:22Z</dcterms:modified>
</cp:coreProperties>
</file>