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33"/>
    <p:restoredTop sz="94632"/>
  </p:normalViewPr>
  <p:slideViewPr>
    <p:cSldViewPr snapToGrid="0">
      <p:cViewPr varScale="1">
        <p:scale>
          <a:sx n="48" d="100"/>
          <a:sy n="48" d="100"/>
        </p:scale>
        <p:origin x="24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8DE20BE-13D0-3545-A6A8-3C729D51B6C4}" type="datetimeFigureOut">
              <a:rPr lang="fr-FR" smtClean="0"/>
              <a:t>24/03/2025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2985157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8DE20BE-13D0-3545-A6A8-3C729D51B6C4}" type="datetimeFigureOut">
              <a:rPr lang="fr-FR" smtClean="0"/>
              <a:t>24/03/2025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555144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8DE20BE-13D0-3545-A6A8-3C729D51B6C4}" type="datetimeFigureOut">
              <a:rPr lang="fr-FR" smtClean="0"/>
              <a:t>24/03/2025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1922896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8DE20BE-13D0-3545-A6A8-3C729D51B6C4}" type="datetimeFigureOut">
              <a:rPr lang="fr-FR" smtClean="0"/>
              <a:t>24/03/2025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2598190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8DE20BE-13D0-3545-A6A8-3C729D51B6C4}" type="datetimeFigureOut">
              <a:rPr lang="fr-FR" smtClean="0"/>
              <a:t>24/03/2025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2708635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8DE20BE-13D0-3545-A6A8-3C729D51B6C4}" type="datetimeFigureOut">
              <a:rPr lang="fr-FR" smtClean="0"/>
              <a:t>24/03/2025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1721696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8DE20BE-13D0-3545-A6A8-3C729D51B6C4}" type="datetimeFigureOut">
              <a:rPr lang="fr-FR" smtClean="0"/>
              <a:t>24/03/2025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292824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8DE20BE-13D0-3545-A6A8-3C729D51B6C4}" type="datetimeFigureOut">
              <a:rPr lang="fr-FR" smtClean="0"/>
              <a:t>24/03/2025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3740622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DE20BE-13D0-3545-A6A8-3C729D51B6C4}" type="datetimeFigureOut">
              <a:rPr lang="fr-FR" smtClean="0"/>
              <a:t>24/03/2025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4223451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8DE20BE-13D0-3545-A6A8-3C729D51B6C4}" type="datetimeFigureOut">
              <a:rPr lang="fr-FR" smtClean="0"/>
              <a:t>24/03/2025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37247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8DE20BE-13D0-3545-A6A8-3C729D51B6C4}" type="datetimeFigureOut">
              <a:rPr lang="fr-FR" smtClean="0"/>
              <a:t>24/03/2025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0BD43C3-5EE0-E04B-9328-AD0FB4A03CEB}" type="slidenum">
              <a:rPr lang="fr-FR" smtClean="0"/>
              <a:t>‹N°›</a:t>
            </a:fld>
            <a:endParaRPr lang="fr-FR"/>
          </a:p>
        </p:txBody>
      </p:sp>
    </p:spTree>
    <p:extLst>
      <p:ext uri="{BB962C8B-B14F-4D97-AF65-F5344CB8AC3E}">
        <p14:creationId xmlns:p14="http://schemas.microsoft.com/office/powerpoint/2010/main" val="1982654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F8DE20BE-13D0-3545-A6A8-3C729D51B6C4}" type="datetimeFigureOut">
              <a:rPr lang="fr-FR" smtClean="0"/>
              <a:t>24/03/2025</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20BD43C3-5EE0-E04B-9328-AD0FB4A03CEB}" type="slidenum">
              <a:rPr lang="fr-FR" smtClean="0"/>
              <a:t>‹N°›</a:t>
            </a:fld>
            <a:endParaRPr lang="fr-FR"/>
          </a:p>
        </p:txBody>
      </p:sp>
    </p:spTree>
    <p:extLst>
      <p:ext uri="{BB962C8B-B14F-4D97-AF65-F5344CB8AC3E}">
        <p14:creationId xmlns:p14="http://schemas.microsoft.com/office/powerpoint/2010/main" val="24456283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21">
            <a:extLst>
              <a:ext uri="{FF2B5EF4-FFF2-40B4-BE49-F238E27FC236}">
                <a16:creationId xmlns:a16="http://schemas.microsoft.com/office/drawing/2014/main" id="{C611E1CA-7138-4370-2AF1-03F6D9021925}"/>
              </a:ext>
            </a:extLst>
          </p:cNvPr>
          <p:cNvSpPr/>
          <p:nvPr/>
        </p:nvSpPr>
        <p:spPr>
          <a:xfrm rot="16200000">
            <a:off x="5756278" y="4228716"/>
            <a:ext cx="1332717" cy="2314573"/>
          </a:xfrm>
          <a:prstGeom prst="triangle">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12" name="Image 11">
            <a:extLst>
              <a:ext uri="{FF2B5EF4-FFF2-40B4-BE49-F238E27FC236}">
                <a16:creationId xmlns:a16="http://schemas.microsoft.com/office/drawing/2014/main" id="{920F7BA4-A1EA-5C2C-9C4E-9751B45ADD36}"/>
              </a:ext>
            </a:extLst>
          </p:cNvPr>
          <p:cNvPicPr>
            <a:picLocks noChangeAspect="1"/>
          </p:cNvPicPr>
          <p:nvPr/>
        </p:nvPicPr>
        <p:blipFill>
          <a:blip r:embed="rId2"/>
          <a:stretch>
            <a:fillRect/>
          </a:stretch>
        </p:blipFill>
        <p:spPr>
          <a:xfrm rot="10800000">
            <a:off x="4493" y="5738608"/>
            <a:ext cx="7555182" cy="2608798"/>
          </a:xfrm>
          <a:prstGeom prst="rect">
            <a:avLst/>
          </a:prstGeom>
        </p:spPr>
      </p:pic>
      <p:pic>
        <p:nvPicPr>
          <p:cNvPr id="17" name="Image 16">
            <a:extLst>
              <a:ext uri="{FF2B5EF4-FFF2-40B4-BE49-F238E27FC236}">
                <a16:creationId xmlns:a16="http://schemas.microsoft.com/office/drawing/2014/main" id="{480CC5D7-95F9-B0E5-DED3-354258F43CA9}"/>
              </a:ext>
            </a:extLst>
          </p:cNvPr>
          <p:cNvPicPr>
            <a:picLocks noChangeAspect="1"/>
          </p:cNvPicPr>
          <p:nvPr/>
        </p:nvPicPr>
        <p:blipFill>
          <a:blip r:embed="rId2"/>
          <a:stretch>
            <a:fillRect/>
          </a:stretch>
        </p:blipFill>
        <p:spPr>
          <a:xfrm rot="10800000">
            <a:off x="-2" y="0"/>
            <a:ext cx="7559675" cy="2616200"/>
          </a:xfrm>
          <a:prstGeom prst="rect">
            <a:avLst/>
          </a:prstGeom>
        </p:spPr>
      </p:pic>
      <p:pic>
        <p:nvPicPr>
          <p:cNvPr id="9" name="Image 8">
            <a:extLst>
              <a:ext uri="{FF2B5EF4-FFF2-40B4-BE49-F238E27FC236}">
                <a16:creationId xmlns:a16="http://schemas.microsoft.com/office/drawing/2014/main" id="{44933A0F-996E-E77E-218D-5A55F3C79FF2}"/>
              </a:ext>
            </a:extLst>
          </p:cNvPr>
          <p:cNvPicPr>
            <a:picLocks noChangeAspect="1"/>
          </p:cNvPicPr>
          <p:nvPr/>
        </p:nvPicPr>
        <p:blipFill>
          <a:blip r:embed="rId3"/>
          <a:stretch>
            <a:fillRect/>
          </a:stretch>
        </p:blipFill>
        <p:spPr>
          <a:xfrm>
            <a:off x="1519765" y="-168132"/>
            <a:ext cx="4085167" cy="2451100"/>
          </a:xfrm>
          <a:prstGeom prst="rect">
            <a:avLst/>
          </a:prstGeom>
        </p:spPr>
      </p:pic>
      <p:sp>
        <p:nvSpPr>
          <p:cNvPr id="16" name="ZoneTexte 15">
            <a:extLst>
              <a:ext uri="{FF2B5EF4-FFF2-40B4-BE49-F238E27FC236}">
                <a16:creationId xmlns:a16="http://schemas.microsoft.com/office/drawing/2014/main" id="{9909D96C-046A-FAD1-78F8-F40A7D5EEC57}"/>
              </a:ext>
            </a:extLst>
          </p:cNvPr>
          <p:cNvSpPr txBox="1"/>
          <p:nvPr/>
        </p:nvSpPr>
        <p:spPr>
          <a:xfrm>
            <a:off x="-4494" y="3484798"/>
            <a:ext cx="7559676" cy="2400657"/>
          </a:xfrm>
          <a:prstGeom prst="rect">
            <a:avLst/>
          </a:prstGeom>
          <a:noFill/>
        </p:spPr>
        <p:txBody>
          <a:bodyPr wrap="square">
            <a:spAutoFit/>
          </a:bodyPr>
          <a:lstStyle/>
          <a:p>
            <a:pPr algn="ctr"/>
            <a:r>
              <a:rPr lang="fr-FR" sz="2400" b="1" dirty="0">
                <a:solidFill>
                  <a:srgbClr val="00B0F0"/>
                </a:solidFill>
                <a:effectLst/>
                <a:latin typeface="Microsoft New Tai Lue" panose="020B0502040204020203" pitchFamily="34" charset="0"/>
                <a:cs typeface="Microsoft New Tai Lue" panose="020B0502040204020203" pitchFamily="34" charset="0"/>
              </a:rPr>
              <a:t>FORMATION </a:t>
            </a:r>
            <a:br>
              <a:rPr lang="fr-FR" sz="2400" dirty="0">
                <a:solidFill>
                  <a:srgbClr val="00B0F0"/>
                </a:solidFill>
                <a:effectLst/>
                <a:latin typeface="Microsoft New Tai Lue" panose="020B0502040204020203" pitchFamily="34" charset="0"/>
                <a:cs typeface="Microsoft New Tai Lue" panose="020B0502040204020203" pitchFamily="34" charset="0"/>
              </a:rPr>
            </a:br>
            <a:endParaRPr lang="fr-FR" sz="2400" dirty="0">
              <a:solidFill>
                <a:srgbClr val="00B0F0"/>
              </a:solidFill>
              <a:effectLst/>
              <a:latin typeface="Microsoft New Tai Lue" panose="020B0502040204020203" pitchFamily="34" charset="0"/>
              <a:cs typeface="Microsoft New Tai Lue" panose="020B0502040204020203" pitchFamily="34" charset="0"/>
            </a:endParaRPr>
          </a:p>
          <a:p>
            <a:pPr algn="ctr"/>
            <a:r>
              <a:rPr lang="fr-FR" sz="2400" b="1" dirty="0">
                <a:solidFill>
                  <a:srgbClr val="00B0F0"/>
                </a:solidFill>
                <a:effectLst/>
                <a:latin typeface="Microsoft New Tai Lue" panose="020B0502040204020203" pitchFamily="34" charset="0"/>
                <a:cs typeface="Microsoft New Tai Lue" panose="020B0502040204020203" pitchFamily="34" charset="0"/>
              </a:rPr>
              <a:t>Développement de structure</a:t>
            </a:r>
          </a:p>
          <a:p>
            <a:pPr algn="ctr"/>
            <a:r>
              <a:rPr lang="fr-FR" sz="2400" b="1" dirty="0">
                <a:solidFill>
                  <a:srgbClr val="00B0F0"/>
                </a:solidFill>
                <a:effectLst/>
                <a:latin typeface="Microsoft New Tai Lue" panose="020B0502040204020203" pitchFamily="34" charset="0"/>
                <a:cs typeface="Microsoft New Tai Lue" panose="020B0502040204020203" pitchFamily="34" charset="0"/>
              </a:rPr>
              <a:t> Socio-Sportive  -  66H</a:t>
            </a:r>
          </a:p>
          <a:p>
            <a:pPr algn="ctr"/>
            <a:endParaRPr lang="fr-FR" b="1" dirty="0">
              <a:solidFill>
                <a:srgbClr val="00B0F0"/>
              </a:solidFill>
              <a:effectLst/>
              <a:latin typeface="Cooper Black" panose="0208090404030B020404" pitchFamily="18" charset="77"/>
            </a:endParaRPr>
          </a:p>
          <a:p>
            <a:pPr algn="ctr"/>
            <a:endParaRPr lang="fr-FR" dirty="0">
              <a:solidFill>
                <a:srgbClr val="00B0F0"/>
              </a:solidFill>
              <a:effectLst/>
              <a:latin typeface="Helvetica" pitchFamily="2" charset="0"/>
            </a:endParaRPr>
          </a:p>
          <a:p>
            <a:pPr algn="ctr"/>
            <a:endParaRPr lang="fr-FR" dirty="0">
              <a:solidFill>
                <a:srgbClr val="000000"/>
              </a:solidFill>
              <a:effectLst/>
              <a:latin typeface="Helvetica" pitchFamily="2" charset="0"/>
            </a:endParaRPr>
          </a:p>
        </p:txBody>
      </p:sp>
      <p:sp>
        <p:nvSpPr>
          <p:cNvPr id="18" name="Rectangle 17">
            <a:extLst>
              <a:ext uri="{FF2B5EF4-FFF2-40B4-BE49-F238E27FC236}">
                <a16:creationId xmlns:a16="http://schemas.microsoft.com/office/drawing/2014/main" id="{AF47C895-F51F-492F-AFB3-C12F6946EB38}"/>
              </a:ext>
            </a:extLst>
          </p:cNvPr>
          <p:cNvSpPr/>
          <p:nvPr/>
        </p:nvSpPr>
        <p:spPr>
          <a:xfrm>
            <a:off x="0" y="8324040"/>
            <a:ext cx="7555182" cy="2367773"/>
          </a:xfrm>
          <a:prstGeom prst="rect">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fr-FR" b="1" dirty="0">
              <a:solidFill>
                <a:srgbClr val="00B0F0"/>
              </a:solidFill>
              <a:effectLst/>
              <a:latin typeface="Helvetica" pitchFamily="2" charset="0"/>
            </a:endParaRPr>
          </a:p>
          <a:p>
            <a:pPr algn="ctr"/>
            <a:r>
              <a:rPr lang="fr-FR" sz="1200" dirty="0">
                <a:effectLst/>
                <a:latin typeface="Comic Sans MS" panose="030F0902030302020204" pitchFamily="66" charset="0"/>
              </a:rPr>
              <a:t>. </a:t>
            </a:r>
          </a:p>
        </p:txBody>
      </p:sp>
      <p:sp>
        <p:nvSpPr>
          <p:cNvPr id="20" name="ZoneTexte 19">
            <a:extLst>
              <a:ext uri="{FF2B5EF4-FFF2-40B4-BE49-F238E27FC236}">
                <a16:creationId xmlns:a16="http://schemas.microsoft.com/office/drawing/2014/main" id="{A2F35D78-9F9F-F643-F361-BDAE751FCAE0}"/>
              </a:ext>
            </a:extLst>
          </p:cNvPr>
          <p:cNvSpPr txBox="1"/>
          <p:nvPr/>
        </p:nvSpPr>
        <p:spPr>
          <a:xfrm>
            <a:off x="6065450" y="4868607"/>
            <a:ext cx="1514473" cy="769441"/>
          </a:xfrm>
          <a:prstGeom prst="rect">
            <a:avLst/>
          </a:prstGeom>
          <a:noFill/>
        </p:spPr>
        <p:txBody>
          <a:bodyPr wrap="square">
            <a:spAutoFit/>
          </a:bodyPr>
          <a:lstStyle/>
          <a:p>
            <a:pPr algn="ctr"/>
            <a:endParaRPr lang="fr-FR" sz="1400" dirty="0">
              <a:solidFill>
                <a:srgbClr val="00B0F0"/>
              </a:solidFill>
              <a:effectLst/>
              <a:latin typeface="Helvetica" pitchFamily="2" charset="0"/>
            </a:endParaRPr>
          </a:p>
          <a:p>
            <a:pPr algn="ctr"/>
            <a:r>
              <a:rPr lang="fr-FR" sz="1000" b="1" dirty="0">
                <a:solidFill>
                  <a:schemeClr val="bg1"/>
                </a:solidFill>
                <a:effectLst/>
                <a:latin typeface="Microsoft New Tai Lue" panose="020B0502040204020203" pitchFamily="34" charset="0"/>
                <a:cs typeface="Microsoft New Tai Lue" panose="020B0502040204020203" pitchFamily="34" charset="0"/>
              </a:rPr>
              <a:t>FORMATION PRÉSENTIEL ET DISTANTIEL </a:t>
            </a:r>
            <a:endParaRPr lang="fr-FR" sz="1000" b="1" dirty="0">
              <a:solidFill>
                <a:schemeClr val="bg1"/>
              </a:solidFill>
              <a:latin typeface="Microsoft New Tai Lue" panose="020B0502040204020203" pitchFamily="34" charset="0"/>
              <a:cs typeface="Microsoft New Tai Lue" panose="020B0502040204020203" pitchFamily="34" charset="0"/>
            </a:endParaRPr>
          </a:p>
        </p:txBody>
      </p:sp>
      <p:sp>
        <p:nvSpPr>
          <p:cNvPr id="23" name="ZoneTexte 22">
            <a:extLst>
              <a:ext uri="{FF2B5EF4-FFF2-40B4-BE49-F238E27FC236}">
                <a16:creationId xmlns:a16="http://schemas.microsoft.com/office/drawing/2014/main" id="{F8F2B154-6825-E5A2-68D3-19C91686D2F4}"/>
              </a:ext>
            </a:extLst>
          </p:cNvPr>
          <p:cNvSpPr txBox="1"/>
          <p:nvPr/>
        </p:nvSpPr>
        <p:spPr>
          <a:xfrm>
            <a:off x="448334" y="8530735"/>
            <a:ext cx="6667500" cy="1785104"/>
          </a:xfrm>
          <a:prstGeom prst="rect">
            <a:avLst/>
          </a:prstGeom>
          <a:noFill/>
        </p:spPr>
        <p:txBody>
          <a:bodyPr wrap="square" rtlCol="0">
            <a:spAutoFit/>
          </a:bodyPr>
          <a:lstStyle/>
          <a:p>
            <a:pPr algn="ctr"/>
            <a:r>
              <a:rPr lang="fr-FR" sz="1100" b="1" dirty="0">
                <a:solidFill>
                  <a:schemeClr val="bg1"/>
                </a:solidFill>
                <a:effectLst/>
                <a:latin typeface="Microsoft New Tai Lue" panose="020B0502040204020203" pitchFamily="34" charset="0"/>
                <a:cs typeface="Microsoft New Tai Lue" panose="020B0502040204020203" pitchFamily="34" charset="0"/>
              </a:rPr>
              <a:t>OBJECTIF DE LA FORMATION </a:t>
            </a:r>
          </a:p>
          <a:p>
            <a:pPr algn="ctr"/>
            <a:endParaRPr lang="fr-FR" sz="1100" dirty="0">
              <a:solidFill>
                <a:schemeClr val="bg1"/>
              </a:solidFill>
              <a:effectLst/>
              <a:latin typeface="Microsoft New Tai Lue" panose="020B0502040204020203" pitchFamily="34" charset="0"/>
              <a:cs typeface="Microsoft New Tai Lue" panose="020B0502040204020203" pitchFamily="34" charset="0"/>
            </a:endParaRPr>
          </a:p>
          <a:p>
            <a:pPr algn="l"/>
            <a:endParaRPr lang="fr-FR" sz="1100" b="1" i="0" u="none" strike="noStrike" dirty="0">
              <a:solidFill>
                <a:schemeClr val="bg1"/>
              </a:solidFill>
              <a:effectLst/>
            </a:endParaRPr>
          </a:p>
          <a:p>
            <a:pPr algn="ctr">
              <a:buFont typeface="Arial" panose="020B0604020202020204" pitchFamily="34" charset="0"/>
              <a:buChar char="•"/>
            </a:pPr>
            <a:r>
              <a:rPr lang="fr-FR" sz="1100" b="0" i="0" u="none" strike="noStrike" dirty="0">
                <a:solidFill>
                  <a:schemeClr val="bg1"/>
                </a:solidFill>
                <a:effectLst/>
              </a:rPr>
              <a:t> Développer les compétences en gestion de structures socio-sportives.</a:t>
            </a:r>
          </a:p>
          <a:p>
            <a:pPr algn="ctr">
              <a:buFont typeface="Arial" panose="020B0604020202020204" pitchFamily="34" charset="0"/>
              <a:buChar char="•"/>
            </a:pPr>
            <a:endParaRPr lang="fr-FR" sz="1100" b="0" i="0" u="none" strike="noStrike" dirty="0">
              <a:solidFill>
                <a:schemeClr val="bg1"/>
              </a:solidFill>
              <a:effectLst/>
            </a:endParaRPr>
          </a:p>
          <a:p>
            <a:pPr algn="ctr">
              <a:buFont typeface="Arial" panose="020B0604020202020204" pitchFamily="34" charset="0"/>
              <a:buChar char="•"/>
            </a:pPr>
            <a:r>
              <a:rPr lang="fr-FR" sz="1100" b="0" i="0" u="none" strike="noStrike" dirty="0">
                <a:solidFill>
                  <a:schemeClr val="bg1"/>
                </a:solidFill>
                <a:effectLst/>
              </a:rPr>
              <a:t> Concevoir et animer des projets socio-sportifs inclusifs et adaptés aux publics vulnérables.</a:t>
            </a:r>
          </a:p>
          <a:p>
            <a:pPr algn="ctr">
              <a:buFont typeface="Arial" panose="020B0604020202020204" pitchFamily="34" charset="0"/>
              <a:buChar char="•"/>
            </a:pPr>
            <a:endParaRPr lang="fr-FR" sz="1100" b="0" i="0" u="none" strike="noStrike" dirty="0">
              <a:solidFill>
                <a:schemeClr val="bg1"/>
              </a:solidFill>
              <a:effectLst/>
            </a:endParaRPr>
          </a:p>
          <a:p>
            <a:pPr algn="ctr">
              <a:buFont typeface="Arial" panose="020B0604020202020204" pitchFamily="34" charset="0"/>
              <a:buChar char="•"/>
            </a:pPr>
            <a:r>
              <a:rPr lang="fr-FR" sz="1100" b="0" i="0" u="none" strike="noStrike" dirty="0">
                <a:solidFill>
                  <a:schemeClr val="bg1"/>
                </a:solidFill>
                <a:effectLst/>
              </a:rPr>
              <a:t> Promouvoir l'insertion sociale par le sport à travers des projets innovants.</a:t>
            </a:r>
          </a:p>
          <a:p>
            <a:pPr algn="ctr">
              <a:buFont typeface="Arial" panose="020B0604020202020204" pitchFamily="34" charset="0"/>
              <a:buChar char="•"/>
            </a:pPr>
            <a:endParaRPr lang="fr-FR" sz="1100" b="0" i="0" u="none" strike="noStrike" dirty="0">
              <a:solidFill>
                <a:schemeClr val="bg1"/>
              </a:solidFill>
              <a:effectLst/>
            </a:endParaRPr>
          </a:p>
          <a:p>
            <a:pPr algn="ctr">
              <a:buFont typeface="Arial" panose="020B0604020202020204" pitchFamily="34" charset="0"/>
              <a:buChar char="•"/>
            </a:pPr>
            <a:r>
              <a:rPr lang="fr-FR" sz="1100" b="0" i="0" u="none" strike="noStrike" dirty="0">
                <a:solidFill>
                  <a:schemeClr val="bg1"/>
                </a:solidFill>
                <a:effectLst/>
              </a:rPr>
              <a:t> Maîtriser les outils de gestion administrative, financière et stratégique spécifiques aux structures sportives.</a:t>
            </a:r>
          </a:p>
        </p:txBody>
      </p:sp>
      <p:pic>
        <p:nvPicPr>
          <p:cNvPr id="3" name="Image 2">
            <a:extLst>
              <a:ext uri="{FF2B5EF4-FFF2-40B4-BE49-F238E27FC236}">
                <a16:creationId xmlns:a16="http://schemas.microsoft.com/office/drawing/2014/main" id="{9DA281E5-418B-D596-42AA-B77CA5CC9FC6}"/>
              </a:ext>
            </a:extLst>
          </p:cNvPr>
          <p:cNvPicPr>
            <a:picLocks noChangeAspect="1"/>
          </p:cNvPicPr>
          <p:nvPr/>
        </p:nvPicPr>
        <p:blipFill>
          <a:blip r:embed="rId4"/>
          <a:stretch>
            <a:fillRect/>
          </a:stretch>
        </p:blipFill>
        <p:spPr>
          <a:xfrm>
            <a:off x="4493" y="5738608"/>
            <a:ext cx="5016521" cy="2608799"/>
          </a:xfrm>
          <a:prstGeom prst="rect">
            <a:avLst/>
          </a:prstGeom>
        </p:spPr>
      </p:pic>
    </p:spTree>
    <p:extLst>
      <p:ext uri="{BB962C8B-B14F-4D97-AF65-F5344CB8AC3E}">
        <p14:creationId xmlns:p14="http://schemas.microsoft.com/office/powerpoint/2010/main" val="1884833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06B5010-8F2C-FF68-6221-15FB993EFF92}"/>
              </a:ext>
            </a:extLst>
          </p:cNvPr>
          <p:cNvSpPr/>
          <p:nvPr/>
        </p:nvSpPr>
        <p:spPr>
          <a:xfrm>
            <a:off x="4167" y="8479286"/>
            <a:ext cx="7551340"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Microsoft Tai Le" panose="020B0502040204020203" pitchFamily="34" charset="0"/>
              <a:cs typeface="Microsoft Tai Le" panose="020B0502040204020203" pitchFamily="34" charset="0"/>
            </a:endParaRPr>
          </a:p>
        </p:txBody>
      </p:sp>
      <p:sp>
        <p:nvSpPr>
          <p:cNvPr id="8" name="Rectangle 7">
            <a:extLst>
              <a:ext uri="{FF2B5EF4-FFF2-40B4-BE49-F238E27FC236}">
                <a16:creationId xmlns:a16="http://schemas.microsoft.com/office/drawing/2014/main" id="{3433E066-00C7-BC77-49F7-13E0DD2BA63F}"/>
              </a:ext>
            </a:extLst>
          </p:cNvPr>
          <p:cNvSpPr/>
          <p:nvPr/>
        </p:nvSpPr>
        <p:spPr>
          <a:xfrm>
            <a:off x="-2794" y="6468537"/>
            <a:ext cx="7551340"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atin typeface="Microsoft Tai Le" panose="020B0502040204020203" pitchFamily="34" charset="0"/>
              <a:cs typeface="Microsoft Tai Le" panose="020B0502040204020203" pitchFamily="34" charset="0"/>
            </a:endParaRPr>
          </a:p>
        </p:txBody>
      </p:sp>
      <p:sp>
        <p:nvSpPr>
          <p:cNvPr id="7" name="Rectangle 6">
            <a:extLst>
              <a:ext uri="{FF2B5EF4-FFF2-40B4-BE49-F238E27FC236}">
                <a16:creationId xmlns:a16="http://schemas.microsoft.com/office/drawing/2014/main" id="{49690A18-0848-358B-A61C-9640B0EF6E5B}"/>
              </a:ext>
            </a:extLst>
          </p:cNvPr>
          <p:cNvSpPr/>
          <p:nvPr/>
        </p:nvSpPr>
        <p:spPr>
          <a:xfrm>
            <a:off x="8335" y="3621147"/>
            <a:ext cx="7577930"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atin typeface="Microsoft Tai Le" panose="020B0502040204020203" pitchFamily="34" charset="0"/>
              <a:cs typeface="Microsoft Tai Le" panose="020B0502040204020203" pitchFamily="34" charset="0"/>
            </a:endParaRPr>
          </a:p>
        </p:txBody>
      </p:sp>
      <p:sp>
        <p:nvSpPr>
          <p:cNvPr id="4" name="Rectangle 3">
            <a:extLst>
              <a:ext uri="{FF2B5EF4-FFF2-40B4-BE49-F238E27FC236}">
                <a16:creationId xmlns:a16="http://schemas.microsoft.com/office/drawing/2014/main" id="{A4DFB9A5-5D06-E30A-1B1C-1C58F6DB0CDF}"/>
              </a:ext>
            </a:extLst>
          </p:cNvPr>
          <p:cNvSpPr/>
          <p:nvPr/>
        </p:nvSpPr>
        <p:spPr>
          <a:xfrm>
            <a:off x="-21255" y="1263395"/>
            <a:ext cx="7551340" cy="410192"/>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atin typeface="Microsoft Tai Le" panose="020B0502040204020203" pitchFamily="34" charset="0"/>
              <a:cs typeface="Microsoft Tai Le" panose="020B0502040204020203" pitchFamily="34" charset="0"/>
            </a:endParaRPr>
          </a:p>
        </p:txBody>
      </p:sp>
      <p:pic>
        <p:nvPicPr>
          <p:cNvPr id="17" name="Image 16">
            <a:extLst>
              <a:ext uri="{FF2B5EF4-FFF2-40B4-BE49-F238E27FC236}">
                <a16:creationId xmlns:a16="http://schemas.microsoft.com/office/drawing/2014/main" id="{480CC5D7-95F9-B0E5-DED3-354258F43CA9}"/>
              </a:ext>
            </a:extLst>
          </p:cNvPr>
          <p:cNvPicPr>
            <a:picLocks noChangeAspect="1"/>
          </p:cNvPicPr>
          <p:nvPr/>
        </p:nvPicPr>
        <p:blipFill>
          <a:blip r:embed="rId2"/>
          <a:stretch>
            <a:fillRect/>
          </a:stretch>
        </p:blipFill>
        <p:spPr>
          <a:xfrm rot="10800000">
            <a:off x="0" y="-88900"/>
            <a:ext cx="7577930" cy="918870"/>
          </a:xfrm>
          <a:prstGeom prst="rect">
            <a:avLst/>
          </a:prstGeom>
        </p:spPr>
      </p:pic>
      <p:pic>
        <p:nvPicPr>
          <p:cNvPr id="9" name="Image 8">
            <a:extLst>
              <a:ext uri="{FF2B5EF4-FFF2-40B4-BE49-F238E27FC236}">
                <a16:creationId xmlns:a16="http://schemas.microsoft.com/office/drawing/2014/main" id="{44933A0F-996E-E77E-218D-5A55F3C79FF2}"/>
              </a:ext>
            </a:extLst>
          </p:cNvPr>
          <p:cNvPicPr>
            <a:picLocks noChangeAspect="1"/>
          </p:cNvPicPr>
          <p:nvPr/>
        </p:nvPicPr>
        <p:blipFill>
          <a:blip r:embed="rId3"/>
          <a:stretch>
            <a:fillRect/>
          </a:stretch>
        </p:blipFill>
        <p:spPr>
          <a:xfrm>
            <a:off x="2726919" y="-201603"/>
            <a:ext cx="2105836" cy="1149197"/>
          </a:xfrm>
          <a:prstGeom prst="rect">
            <a:avLst/>
          </a:prstGeom>
        </p:spPr>
      </p:pic>
      <p:sp>
        <p:nvSpPr>
          <p:cNvPr id="16" name="ZoneTexte 15">
            <a:extLst>
              <a:ext uri="{FF2B5EF4-FFF2-40B4-BE49-F238E27FC236}">
                <a16:creationId xmlns:a16="http://schemas.microsoft.com/office/drawing/2014/main" id="{9909D96C-046A-FAD1-78F8-F40A7D5EEC57}"/>
              </a:ext>
            </a:extLst>
          </p:cNvPr>
          <p:cNvSpPr txBox="1"/>
          <p:nvPr/>
        </p:nvSpPr>
        <p:spPr>
          <a:xfrm>
            <a:off x="21627" y="918804"/>
            <a:ext cx="7577930" cy="2677656"/>
          </a:xfrm>
          <a:prstGeom prst="rect">
            <a:avLst/>
          </a:prstGeom>
          <a:noFill/>
        </p:spPr>
        <p:txBody>
          <a:bodyPr wrap="square">
            <a:spAutoFit/>
          </a:bodyPr>
          <a:lstStyle/>
          <a:p>
            <a:pPr algn="ctr"/>
            <a:br>
              <a:rPr lang="fr-FR" sz="1400" dirty="0">
                <a:effectLst/>
                <a:latin typeface="Microsoft Tai Le" panose="020B0502040204020203" pitchFamily="34" charset="0"/>
                <a:cs typeface="Microsoft Tai Le" panose="020B0502040204020203" pitchFamily="34" charset="0"/>
              </a:rPr>
            </a:br>
            <a:endParaRPr lang="fr-FR" sz="1400" dirty="0">
              <a:effectLst/>
              <a:latin typeface="Microsoft Tai Le" panose="020B0502040204020203" pitchFamily="34" charset="0"/>
              <a:cs typeface="Microsoft Tai Le" panose="020B0502040204020203" pitchFamily="34" charset="0"/>
            </a:endParaRPr>
          </a:p>
          <a:p>
            <a:pPr algn="ctr"/>
            <a:r>
              <a:rPr lang="fr-FR" sz="1400" b="1" dirty="0">
                <a:effectLst/>
                <a:latin typeface="Microsoft Tai Le" panose="020B0502040204020203" pitchFamily="34" charset="0"/>
                <a:cs typeface="Microsoft Tai Le" panose="020B0502040204020203" pitchFamily="34" charset="0"/>
              </a:rPr>
              <a:t>MODULE 1 : </a:t>
            </a: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Comprendre le cadre socio-sportif (15 heures)</a:t>
            </a:r>
            <a:endParaRPr lang="fr-FR" sz="1400" b="1" dirty="0">
              <a:effectLst/>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endParaRPr lang="fr-FR" sz="1400" b="1" i="0" u="none" strike="noStrike" dirty="0">
              <a:solidFill>
                <a:srgbClr val="000000"/>
              </a:solidFill>
              <a:effectLst/>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dirty="0">
                <a:latin typeface="Microsoft Tai Le" panose="020B0502040204020203" pitchFamily="34" charset="0"/>
                <a:cs typeface="Microsoft Tai Le" panose="020B0502040204020203" pitchFamily="34" charset="0"/>
              </a:rPr>
              <a:t>Acquérir une compréhension approfondie des enjeux socio-sportifs. 4h</a:t>
            </a:r>
          </a:p>
          <a:p>
            <a:pPr marL="285750" indent="-285750" algn="ctr">
              <a:buFont typeface="Wingdings" pitchFamily="2" charset="2"/>
              <a:buChar char="§"/>
            </a:pPr>
            <a:endParaRPr lang="fr-FR" sz="1400" dirty="0">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dirty="0">
                <a:latin typeface="Microsoft Tai Le" panose="020B0502040204020203" pitchFamily="34" charset="0"/>
                <a:cs typeface="Microsoft Tai Le" panose="020B0502040204020203" pitchFamily="34" charset="0"/>
              </a:rPr>
              <a:t>Identifier les caractéristiques et les besoins des publics en situation de vulnérabilité. 4h</a:t>
            </a:r>
          </a:p>
          <a:p>
            <a:pPr marL="285750" indent="-285750" algn="ctr">
              <a:buFont typeface="Wingdings" pitchFamily="2" charset="2"/>
              <a:buChar char="§"/>
            </a:pPr>
            <a:endParaRPr lang="fr-FR" sz="1400" dirty="0">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dirty="0">
                <a:latin typeface="Microsoft Tai Le" panose="020B0502040204020203" pitchFamily="34" charset="0"/>
                <a:cs typeface="Microsoft Tai Le" panose="020B0502040204020203" pitchFamily="34" charset="0"/>
              </a:rPr>
              <a:t>Maîtriser les cadres légaux et réglementaires liés aux projets socio-sportifs. 3h30</a:t>
            </a:r>
          </a:p>
          <a:p>
            <a:pPr marL="285750" indent="-285750" algn="ctr">
              <a:buFont typeface="Wingdings" pitchFamily="2" charset="2"/>
              <a:buChar char="§"/>
            </a:pPr>
            <a:endParaRPr lang="fr-FR" sz="1400" dirty="0">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dirty="0">
                <a:latin typeface="Microsoft Tai Le" panose="020B0502040204020203" pitchFamily="34" charset="0"/>
                <a:cs typeface="Microsoft Tai Le" panose="020B0502040204020203" pitchFamily="34" charset="0"/>
              </a:rPr>
              <a:t>Intégrer les principes de la Responsabilité Sociétale des Entreprises (RSE) dans les initiatives sportives. 3h30</a:t>
            </a:r>
            <a:endParaRPr lang="fr-FR" sz="1400" dirty="0">
              <a:effectLst/>
              <a:latin typeface="Microsoft Tai Le" panose="020B0502040204020203" pitchFamily="34" charset="0"/>
              <a:cs typeface="Microsoft Tai Le" panose="020B0502040204020203" pitchFamily="34" charset="0"/>
            </a:endParaRPr>
          </a:p>
        </p:txBody>
      </p:sp>
      <p:sp>
        <p:nvSpPr>
          <p:cNvPr id="2" name="ZoneTexte 1">
            <a:extLst>
              <a:ext uri="{FF2B5EF4-FFF2-40B4-BE49-F238E27FC236}">
                <a16:creationId xmlns:a16="http://schemas.microsoft.com/office/drawing/2014/main" id="{D5D95FB5-4423-9889-D582-AC0CC0B86A6C}"/>
              </a:ext>
            </a:extLst>
          </p:cNvPr>
          <p:cNvSpPr txBox="1"/>
          <p:nvPr/>
        </p:nvSpPr>
        <p:spPr>
          <a:xfrm>
            <a:off x="-194885" y="6548869"/>
            <a:ext cx="7606519" cy="1969770"/>
          </a:xfrm>
          <a:prstGeom prst="rect">
            <a:avLst/>
          </a:prstGeom>
          <a:noFill/>
        </p:spPr>
        <p:txBody>
          <a:bodyPr wrap="square">
            <a:spAutoFit/>
          </a:bodyPr>
          <a:lstStyle/>
          <a:p>
            <a:pPr algn="ctr"/>
            <a:r>
              <a:rPr lang="fr-FR" sz="1400" b="1" dirty="0">
                <a:effectLst/>
                <a:latin typeface="Microsoft Tai Le" panose="020B0502040204020203" pitchFamily="34" charset="0"/>
                <a:cs typeface="Microsoft Tai Le" panose="020B0502040204020203" pitchFamily="34" charset="0"/>
              </a:rPr>
              <a:t>MODULE 3 : </a:t>
            </a: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Conception et animation d'activités socio-sportives (20 heures)</a:t>
            </a:r>
          </a:p>
          <a:p>
            <a:pPr algn="ctr"/>
            <a:endParaRPr lang="fr-FR" sz="1400" b="1" i="0" u="none" strike="noStrike" dirty="0">
              <a:solidFill>
                <a:srgbClr val="000000"/>
              </a:solidFill>
              <a:effectLst/>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 Création de programmes socio-sportifs adaptés aux publics ciblés. 7h30</a:t>
            </a:r>
          </a:p>
          <a:p>
            <a:pPr marL="285750" indent="-285750" algn="ctr">
              <a:buFont typeface="Wingdings" pitchFamily="2" charset="2"/>
              <a:buChar char="§"/>
            </a:pPr>
            <a:endParaRPr lang="fr-FR" sz="1400" b="0" i="0" u="none" strike="noStrike" dirty="0">
              <a:solidFill>
                <a:srgbClr val="000000"/>
              </a:solidFill>
              <a:effectLst/>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 Médiation et gestion des relations entre les parties prenantes. 5h</a:t>
            </a:r>
          </a:p>
          <a:p>
            <a:pPr marL="285750" indent="-285750" algn="ctr">
              <a:buFont typeface="Wingdings" pitchFamily="2" charset="2"/>
              <a:buChar char="§"/>
            </a:pPr>
            <a:endParaRPr lang="fr-FR" sz="1400" b="0" i="0" u="none" strike="noStrike" dirty="0">
              <a:solidFill>
                <a:srgbClr val="000000"/>
              </a:solidFill>
              <a:effectLst/>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 Organisation et animation d’ateliers pratiques favorisant l’insertion. </a:t>
            </a:r>
            <a:r>
              <a:rPr lang="fr-FR" sz="1400" dirty="0">
                <a:solidFill>
                  <a:srgbClr val="000000"/>
                </a:solidFill>
                <a:latin typeface="Microsoft Tai Le" panose="020B0502040204020203" pitchFamily="34" charset="0"/>
                <a:cs typeface="Microsoft Tai Le" panose="020B0502040204020203" pitchFamily="34" charset="0"/>
              </a:rPr>
              <a:t>7h30</a:t>
            </a:r>
            <a:endParaRPr lang="fr-FR" sz="1400" b="0" i="0" u="none" strike="noStrike" dirty="0">
              <a:solidFill>
                <a:srgbClr val="000000"/>
              </a:solidFill>
              <a:effectLst/>
              <a:latin typeface="Microsoft Tai Le" panose="020B0502040204020203" pitchFamily="34" charset="0"/>
              <a:cs typeface="Microsoft Tai Le" panose="020B0502040204020203" pitchFamily="34" charset="0"/>
            </a:endParaRPr>
          </a:p>
          <a:p>
            <a:pPr marL="171450" indent="-171450" algn="ctr">
              <a:buFont typeface="Wingdings" pitchFamily="2" charset="2"/>
              <a:buChar char="§"/>
            </a:pPr>
            <a:endParaRPr lang="fr-FR" sz="1200" dirty="0">
              <a:solidFill>
                <a:srgbClr val="00B0F0"/>
              </a:solidFill>
              <a:effectLst/>
              <a:latin typeface="Microsoft Tai Le" panose="020B0502040204020203" pitchFamily="34" charset="0"/>
              <a:cs typeface="Microsoft Tai Le" panose="020B0502040204020203" pitchFamily="34" charset="0"/>
            </a:endParaRPr>
          </a:p>
          <a:p>
            <a:pPr algn="ctr"/>
            <a:endParaRPr lang="fr-FR" sz="1200" dirty="0">
              <a:solidFill>
                <a:srgbClr val="00B0F0"/>
              </a:solidFill>
              <a:effectLst/>
              <a:latin typeface="Microsoft Tai Le" panose="020B0502040204020203" pitchFamily="34" charset="0"/>
              <a:cs typeface="Microsoft Tai Le" panose="020B0502040204020203" pitchFamily="34" charset="0"/>
            </a:endParaRPr>
          </a:p>
        </p:txBody>
      </p:sp>
      <p:sp>
        <p:nvSpPr>
          <p:cNvPr id="3" name="ZoneTexte 2">
            <a:extLst>
              <a:ext uri="{FF2B5EF4-FFF2-40B4-BE49-F238E27FC236}">
                <a16:creationId xmlns:a16="http://schemas.microsoft.com/office/drawing/2014/main" id="{EB3CF9E5-913D-9BED-0750-AD0B50106387}"/>
              </a:ext>
            </a:extLst>
          </p:cNvPr>
          <p:cNvSpPr txBox="1"/>
          <p:nvPr/>
        </p:nvSpPr>
        <p:spPr>
          <a:xfrm>
            <a:off x="-20255" y="3695946"/>
            <a:ext cx="7593221" cy="2893100"/>
          </a:xfrm>
          <a:prstGeom prst="rect">
            <a:avLst/>
          </a:prstGeom>
          <a:noFill/>
        </p:spPr>
        <p:txBody>
          <a:bodyPr wrap="square">
            <a:spAutoFit/>
          </a:bodyPr>
          <a:lstStyle/>
          <a:p>
            <a:pPr algn="ctr"/>
            <a:r>
              <a:rPr lang="fr-FR" sz="1400" b="1" dirty="0">
                <a:latin typeface="Microsoft Tai Le" panose="020B0502040204020203" pitchFamily="34" charset="0"/>
                <a:cs typeface="Microsoft Tai Le" panose="020B0502040204020203" pitchFamily="34" charset="0"/>
              </a:rPr>
              <a:t>MODULE 2 : </a:t>
            </a: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Gestion et développement des structures socio-sportives (25 heures)</a:t>
            </a:r>
            <a:endParaRPr lang="fr-FR" sz="1400" dirty="0">
              <a:latin typeface="Microsoft Tai Le" panose="020B0502040204020203" pitchFamily="34" charset="0"/>
              <a:cs typeface="Microsoft Tai Le" panose="020B0502040204020203" pitchFamily="34" charset="0"/>
            </a:endParaRPr>
          </a:p>
          <a:p>
            <a:pPr algn="ctr"/>
            <a:endParaRPr lang="fr-FR" sz="1400" b="1" dirty="0">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1" dirty="0">
                <a:latin typeface="Microsoft Tai Le" panose="020B0502040204020203" pitchFamily="34" charset="0"/>
                <a:cs typeface="Microsoft Tai Le" panose="020B0502040204020203" pitchFamily="34" charset="0"/>
              </a:rPr>
              <a:t>Gestion administrative et juridique :</a:t>
            </a:r>
            <a:r>
              <a:rPr lang="fr-FR" sz="1400" dirty="0">
                <a:latin typeface="Microsoft Tai Le" panose="020B0502040204020203" pitchFamily="34" charset="0"/>
                <a:cs typeface="Microsoft Tai Le" panose="020B0502040204020203" pitchFamily="34" charset="0"/>
              </a:rPr>
              <a:t> rédaction des statuts, obligations légales, gestion des risques. 7h</a:t>
            </a:r>
          </a:p>
          <a:p>
            <a:pPr marL="285750" indent="-285750" algn="ctr">
              <a:buFont typeface="Wingdings" pitchFamily="2" charset="2"/>
              <a:buChar char="§"/>
            </a:pPr>
            <a:endParaRPr lang="fr-FR" sz="1400" dirty="0">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1" dirty="0">
                <a:latin typeface="Microsoft Tai Le" panose="020B0502040204020203" pitchFamily="34" charset="0"/>
                <a:cs typeface="Microsoft Tai Le" panose="020B0502040204020203" pitchFamily="34" charset="0"/>
              </a:rPr>
              <a:t>Gestion financière :</a:t>
            </a:r>
            <a:r>
              <a:rPr lang="fr-FR" sz="1400" dirty="0">
                <a:latin typeface="Microsoft Tai Le" panose="020B0502040204020203" pitchFamily="34" charset="0"/>
                <a:cs typeface="Microsoft Tai Le" panose="020B0502040204020203" pitchFamily="34" charset="0"/>
              </a:rPr>
              <a:t> élaboration et suivi de budgets, recherche de financements, comptabilité analytique. 7h</a:t>
            </a:r>
          </a:p>
          <a:p>
            <a:pPr algn="ctr"/>
            <a:endParaRPr lang="fr-FR" sz="1400" dirty="0">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1" dirty="0">
                <a:latin typeface="Microsoft Tai Le" panose="020B0502040204020203" pitchFamily="34" charset="0"/>
                <a:cs typeface="Microsoft Tai Le" panose="020B0502040204020203" pitchFamily="34" charset="0"/>
              </a:rPr>
              <a:t>Développement économique :</a:t>
            </a:r>
            <a:r>
              <a:rPr lang="fr-FR" sz="1400" dirty="0">
                <a:latin typeface="Microsoft Tai Le" panose="020B0502040204020203" pitchFamily="34" charset="0"/>
                <a:cs typeface="Microsoft Tai Le" panose="020B0502040204020203" pitchFamily="34" charset="0"/>
              </a:rPr>
              <a:t> diversification des offres, partenariats, et valorisation des infrastructures. 7h</a:t>
            </a:r>
          </a:p>
          <a:p>
            <a:pPr marL="285750" indent="-285750" algn="ctr">
              <a:buFont typeface="Wingdings" pitchFamily="2" charset="2"/>
              <a:buChar char="§"/>
            </a:pPr>
            <a:endParaRPr lang="fr-FR" sz="1400" b="1" dirty="0">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1" dirty="0">
                <a:latin typeface="Microsoft Tai Le" panose="020B0502040204020203" pitchFamily="34" charset="0"/>
                <a:cs typeface="Microsoft Tai Le" panose="020B0502040204020203" pitchFamily="34" charset="0"/>
              </a:rPr>
              <a:t>Stratégies de communication :</a:t>
            </a:r>
            <a:r>
              <a:rPr lang="fr-FR" sz="1400" dirty="0">
                <a:latin typeface="Microsoft Tai Le" panose="020B0502040204020203" pitchFamily="34" charset="0"/>
                <a:cs typeface="Microsoft Tai Le" panose="020B0502040204020203" pitchFamily="34" charset="0"/>
              </a:rPr>
              <a:t> utilisation des outils numériques et des réseaux sociaux.4h</a:t>
            </a:r>
          </a:p>
        </p:txBody>
      </p:sp>
      <p:sp>
        <p:nvSpPr>
          <p:cNvPr id="6" name="ZoneTexte 5">
            <a:extLst>
              <a:ext uri="{FF2B5EF4-FFF2-40B4-BE49-F238E27FC236}">
                <a16:creationId xmlns:a16="http://schemas.microsoft.com/office/drawing/2014/main" id="{4DDA4160-7B81-0FF6-E4E6-59FD46A951DE}"/>
              </a:ext>
            </a:extLst>
          </p:cNvPr>
          <p:cNvSpPr txBox="1"/>
          <p:nvPr/>
        </p:nvSpPr>
        <p:spPr>
          <a:xfrm>
            <a:off x="834505" y="856247"/>
            <a:ext cx="6027576" cy="400110"/>
          </a:xfrm>
          <a:prstGeom prst="rect">
            <a:avLst/>
          </a:prstGeom>
          <a:noFill/>
        </p:spPr>
        <p:txBody>
          <a:bodyPr wrap="square">
            <a:spAutoFit/>
          </a:bodyPr>
          <a:lstStyle/>
          <a:p>
            <a:pPr algn="ctr"/>
            <a:r>
              <a:rPr lang="fr-FR" sz="2000" b="1" dirty="0">
                <a:solidFill>
                  <a:srgbClr val="00B0F0"/>
                </a:solidFill>
                <a:effectLst/>
                <a:latin typeface="Microsoft Tai Le" panose="020B0502040204020203" pitchFamily="34" charset="0"/>
                <a:cs typeface="Microsoft Tai Le" panose="020B0502040204020203" pitchFamily="34" charset="0"/>
              </a:rPr>
              <a:t>PROGRAMME DE LA FORMATION</a:t>
            </a:r>
            <a:endParaRPr lang="fr-FR" sz="2000" dirty="0">
              <a:solidFill>
                <a:srgbClr val="00B0F0"/>
              </a:solidFill>
              <a:effectLst/>
              <a:latin typeface="Microsoft Tai Le" panose="020B0502040204020203" pitchFamily="34" charset="0"/>
              <a:cs typeface="Microsoft Tai Le" panose="020B0502040204020203" pitchFamily="34" charset="0"/>
            </a:endParaRPr>
          </a:p>
        </p:txBody>
      </p:sp>
      <p:pic>
        <p:nvPicPr>
          <p:cNvPr id="11" name="Image 10">
            <a:extLst>
              <a:ext uri="{FF2B5EF4-FFF2-40B4-BE49-F238E27FC236}">
                <a16:creationId xmlns:a16="http://schemas.microsoft.com/office/drawing/2014/main" id="{88F94B01-A3EA-EA04-4B43-C7972F0DDEF8}"/>
              </a:ext>
            </a:extLst>
          </p:cNvPr>
          <p:cNvPicPr>
            <a:picLocks noChangeAspect="1"/>
          </p:cNvPicPr>
          <p:nvPr/>
        </p:nvPicPr>
        <p:blipFill>
          <a:blip r:embed="rId2"/>
          <a:stretch>
            <a:fillRect/>
          </a:stretch>
        </p:blipFill>
        <p:spPr>
          <a:xfrm rot="10800000">
            <a:off x="-20255" y="10074966"/>
            <a:ext cx="7606518" cy="616843"/>
          </a:xfrm>
          <a:prstGeom prst="rect">
            <a:avLst/>
          </a:prstGeom>
        </p:spPr>
      </p:pic>
      <p:sp>
        <p:nvSpPr>
          <p:cNvPr id="10" name="ZoneTexte 9">
            <a:extLst>
              <a:ext uri="{FF2B5EF4-FFF2-40B4-BE49-F238E27FC236}">
                <a16:creationId xmlns:a16="http://schemas.microsoft.com/office/drawing/2014/main" id="{ADA242F5-F200-BCCB-6126-87321FA14CF2}"/>
              </a:ext>
            </a:extLst>
          </p:cNvPr>
          <p:cNvSpPr txBox="1"/>
          <p:nvPr/>
        </p:nvSpPr>
        <p:spPr>
          <a:xfrm>
            <a:off x="148041" y="8476847"/>
            <a:ext cx="7400505" cy="369332"/>
          </a:xfrm>
          <a:prstGeom prst="rect">
            <a:avLst/>
          </a:prstGeom>
          <a:noFill/>
        </p:spPr>
        <p:txBody>
          <a:bodyPr wrap="square">
            <a:spAutoFit/>
          </a:bodyPr>
          <a:lstStyle/>
          <a:p>
            <a:pPr algn="ctr"/>
            <a:r>
              <a:rPr lang="fr-FR" b="1" i="0" u="none" strike="noStrike" dirty="0">
                <a:solidFill>
                  <a:srgbClr val="000000"/>
                </a:solidFill>
                <a:effectLst/>
                <a:latin typeface="Microsoft Tai Le" panose="020B0502040204020203" pitchFamily="34" charset="0"/>
                <a:cs typeface="Microsoft Tai Le" panose="020B0502040204020203" pitchFamily="34" charset="0"/>
              </a:rPr>
              <a:t>Module 4 : Méthodologie de projet socio-sportif (10 heures)</a:t>
            </a:r>
            <a:endParaRPr lang="fr-FR" dirty="0">
              <a:latin typeface="Microsoft Tai Le" panose="020B0502040204020203" pitchFamily="34" charset="0"/>
              <a:cs typeface="Microsoft Tai Le" panose="020B0502040204020203" pitchFamily="34" charset="0"/>
            </a:endParaRPr>
          </a:p>
        </p:txBody>
      </p:sp>
      <p:sp>
        <p:nvSpPr>
          <p:cNvPr id="13" name="ZoneTexte 12">
            <a:extLst>
              <a:ext uri="{FF2B5EF4-FFF2-40B4-BE49-F238E27FC236}">
                <a16:creationId xmlns:a16="http://schemas.microsoft.com/office/drawing/2014/main" id="{D20189C8-4D8F-17C0-E300-F08CFDD7E8BB}"/>
              </a:ext>
            </a:extLst>
          </p:cNvPr>
          <p:cNvSpPr txBox="1"/>
          <p:nvPr/>
        </p:nvSpPr>
        <p:spPr>
          <a:xfrm>
            <a:off x="0" y="8785872"/>
            <a:ext cx="7572965" cy="1384995"/>
          </a:xfrm>
          <a:prstGeom prst="rect">
            <a:avLst/>
          </a:prstGeom>
          <a:noFill/>
        </p:spPr>
        <p:txBody>
          <a:bodyPr wrap="square">
            <a:spAutoFit/>
          </a:bodyPr>
          <a:lstStyle/>
          <a:p>
            <a:pPr marL="285750" indent="-285750" algn="l">
              <a:buFont typeface="Wingdings" pitchFamily="2" charset="2"/>
              <a:buChar char="§"/>
            </a:pPr>
            <a:endParaRPr lang="fr-FR" sz="1400" b="1" i="0" u="none" strike="noStrike" dirty="0">
              <a:solidFill>
                <a:srgbClr val="000000"/>
              </a:solidFill>
              <a:effectLst/>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 Diagnostic de territoire et définition des objectifs stratégiques. 3,5h</a:t>
            </a:r>
          </a:p>
          <a:p>
            <a:pPr marL="285750" indent="-285750" algn="ctr">
              <a:buFont typeface="Wingdings" pitchFamily="2" charset="2"/>
              <a:buChar char="§"/>
            </a:pPr>
            <a:endParaRPr lang="fr-FR" sz="1400" b="0" i="0" u="none" strike="noStrike" dirty="0">
              <a:solidFill>
                <a:srgbClr val="000000"/>
              </a:solidFill>
              <a:effectLst/>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 Conception et pilotage de projets (indicateurs de suivi et dévaluation).3,5h</a:t>
            </a:r>
          </a:p>
          <a:p>
            <a:pPr marL="285750" indent="-285750" algn="ctr">
              <a:buFont typeface="Wingdings" pitchFamily="2" charset="2"/>
              <a:buChar char="§"/>
            </a:pPr>
            <a:endParaRPr lang="fr-FR" sz="1400" b="0" i="0" u="none" strike="noStrike" dirty="0">
              <a:solidFill>
                <a:srgbClr val="000000"/>
              </a:solidFill>
              <a:effectLst/>
              <a:latin typeface="Microsoft Tai Le" panose="020B0502040204020203" pitchFamily="34" charset="0"/>
              <a:cs typeface="Microsoft Tai Le" panose="020B0502040204020203" pitchFamily="34" charset="0"/>
            </a:endParaRPr>
          </a:p>
          <a:p>
            <a:pPr marL="285750" indent="-285750" algn="ctr">
              <a:buFont typeface="Wingdings" pitchFamily="2" charset="2"/>
              <a:buChar char="§"/>
            </a:pPr>
            <a:r>
              <a:rPr lang="fr-FR" sz="1400" b="0" i="0" u="none" strike="noStrike" dirty="0">
                <a:solidFill>
                  <a:srgbClr val="000000"/>
                </a:solidFill>
                <a:effectLst/>
                <a:latin typeface="Microsoft Tai Le" panose="020B0502040204020203" pitchFamily="34" charset="0"/>
                <a:cs typeface="Microsoft Tai Le" panose="020B0502040204020203" pitchFamily="34" charset="0"/>
              </a:rPr>
              <a:t> Évaluation d'impact et formalisation des résultats.3h</a:t>
            </a:r>
          </a:p>
        </p:txBody>
      </p:sp>
    </p:spTree>
    <p:extLst>
      <p:ext uri="{BB962C8B-B14F-4D97-AF65-F5344CB8AC3E}">
        <p14:creationId xmlns:p14="http://schemas.microsoft.com/office/powerpoint/2010/main" val="4213539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480CC5D7-95F9-B0E5-DED3-354258F43CA9}"/>
              </a:ext>
            </a:extLst>
          </p:cNvPr>
          <p:cNvPicPr>
            <a:picLocks noChangeAspect="1"/>
          </p:cNvPicPr>
          <p:nvPr/>
        </p:nvPicPr>
        <p:blipFill>
          <a:blip r:embed="rId2"/>
          <a:stretch>
            <a:fillRect/>
          </a:stretch>
        </p:blipFill>
        <p:spPr>
          <a:xfrm rot="10800000">
            <a:off x="-5" y="0"/>
            <a:ext cx="7579927" cy="1320800"/>
          </a:xfrm>
          <a:prstGeom prst="rect">
            <a:avLst/>
          </a:prstGeom>
        </p:spPr>
      </p:pic>
      <p:pic>
        <p:nvPicPr>
          <p:cNvPr id="9" name="Image 8">
            <a:extLst>
              <a:ext uri="{FF2B5EF4-FFF2-40B4-BE49-F238E27FC236}">
                <a16:creationId xmlns:a16="http://schemas.microsoft.com/office/drawing/2014/main" id="{44933A0F-996E-E77E-218D-5A55F3C79FF2}"/>
              </a:ext>
            </a:extLst>
          </p:cNvPr>
          <p:cNvPicPr>
            <a:picLocks noChangeAspect="1"/>
          </p:cNvPicPr>
          <p:nvPr/>
        </p:nvPicPr>
        <p:blipFill>
          <a:blip r:embed="rId3"/>
          <a:stretch>
            <a:fillRect/>
          </a:stretch>
        </p:blipFill>
        <p:spPr>
          <a:xfrm>
            <a:off x="2414317" y="-134938"/>
            <a:ext cx="2426232" cy="1455739"/>
          </a:xfrm>
          <a:prstGeom prst="rect">
            <a:avLst/>
          </a:prstGeom>
        </p:spPr>
      </p:pic>
      <p:sp>
        <p:nvSpPr>
          <p:cNvPr id="16" name="ZoneTexte 15">
            <a:extLst>
              <a:ext uri="{FF2B5EF4-FFF2-40B4-BE49-F238E27FC236}">
                <a16:creationId xmlns:a16="http://schemas.microsoft.com/office/drawing/2014/main" id="{9909D96C-046A-FAD1-78F8-F40A7D5EEC57}"/>
              </a:ext>
            </a:extLst>
          </p:cNvPr>
          <p:cNvSpPr txBox="1"/>
          <p:nvPr/>
        </p:nvSpPr>
        <p:spPr>
          <a:xfrm>
            <a:off x="3789958" y="1580810"/>
            <a:ext cx="3085810" cy="7048083"/>
          </a:xfrm>
          <a:prstGeom prst="rect">
            <a:avLst/>
          </a:prstGeom>
          <a:noFill/>
        </p:spPr>
        <p:txBody>
          <a:bodyPr wrap="square">
            <a:spAutoFit/>
          </a:bodyPr>
          <a:lstStyle/>
          <a:p>
            <a:pPr algn="ctr"/>
            <a:br>
              <a:rPr lang="fr-FR" sz="1100" dirty="0">
                <a:solidFill>
                  <a:srgbClr val="000000"/>
                </a:solidFill>
                <a:effectLst/>
                <a:latin typeface="Microsoft New Tai Lue" panose="020B0502040204020203" pitchFamily="34" charset="0"/>
                <a:cs typeface="Microsoft New Tai Lue" panose="020B0502040204020203" pitchFamily="34" charset="0"/>
              </a:rPr>
            </a:b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100" b="1" dirty="0">
                <a:solidFill>
                  <a:srgbClr val="00B0F0"/>
                </a:solidFill>
                <a:effectLst/>
                <a:latin typeface="Microsoft New Tai Lue" panose="020B0502040204020203" pitchFamily="34" charset="0"/>
                <a:cs typeface="Microsoft New Tai Lue" panose="020B0502040204020203" pitchFamily="34" charset="0"/>
              </a:rPr>
              <a:t>MÉTHODES ET SUPPORTS PÉDAGOGIQUES </a:t>
            </a:r>
            <a:endParaRPr lang="fr-FR" sz="1100" dirty="0">
              <a:solidFill>
                <a:srgbClr val="00B0F0"/>
              </a:solidFill>
              <a:effectLst/>
              <a:latin typeface="Microsoft New Tai Lue" panose="020B0502040204020203" pitchFamily="34" charset="0"/>
              <a:cs typeface="Microsoft New Tai Lue" panose="020B0502040204020203" pitchFamily="34" charset="0"/>
            </a:endParaRPr>
          </a:p>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Exposés théoriques, mises en situation pratiques, temps d’échanges entre formateurs et stagiaires, ateliers, travail de groupe. </a:t>
            </a:r>
            <a:br>
              <a:rPr lang="fr-FR" sz="1200" dirty="0">
                <a:solidFill>
                  <a:srgbClr val="000000"/>
                </a:solidFill>
                <a:effectLst/>
                <a:latin typeface="Microsoft New Tai Lue" panose="020B0502040204020203" pitchFamily="34" charset="0"/>
                <a:cs typeface="Microsoft New Tai Lue" panose="020B0502040204020203" pitchFamily="34" charset="0"/>
              </a:rPr>
            </a:br>
            <a:endParaRPr lang="fr-FR" sz="12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Supports pédagogiques sous forme de diaporamas, documentations remises aux stagiaires (clés USB)</a:t>
            </a:r>
          </a:p>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endParaRPr lang="fr-FR" sz="1100" dirty="0">
              <a:solidFill>
                <a:srgbClr val="000000"/>
              </a:solidFill>
              <a:latin typeface="Microsoft New Tai Lue" panose="020B0502040204020203" pitchFamily="34" charset="0"/>
              <a:cs typeface="Microsoft New Tai Lue" panose="020B0502040204020203" pitchFamily="34" charset="0"/>
            </a:endParaRPr>
          </a:p>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100" b="1" i="0" u="none" strike="noStrike" dirty="0">
                <a:solidFill>
                  <a:srgbClr val="00B0F0"/>
                </a:solidFill>
                <a:effectLst/>
                <a:latin typeface="Microsoft New Tai Lue" panose="020B0502040204020203" pitchFamily="34" charset="0"/>
                <a:cs typeface="Microsoft New Tai Lue" panose="020B0502040204020203" pitchFamily="34" charset="0"/>
              </a:rPr>
              <a:t>POSITIONNEMENT PÉDAGOGIQUE :</a:t>
            </a:r>
          </a:p>
          <a:p>
            <a:pPr algn="ctr"/>
            <a:br>
              <a:rPr lang="fr-FR" sz="1100" dirty="0">
                <a:latin typeface="Microsoft New Tai Lue" panose="020B0502040204020203" pitchFamily="34" charset="0"/>
                <a:cs typeface="Microsoft New Tai Lue" panose="020B0502040204020203" pitchFamily="34" charset="0"/>
              </a:rPr>
            </a:br>
            <a:r>
              <a:rPr lang="fr-FR" sz="1200" b="0" i="0" u="none" strike="noStrike" dirty="0">
                <a:solidFill>
                  <a:srgbClr val="000000"/>
                </a:solidFill>
                <a:effectLst/>
                <a:latin typeface="Microsoft New Tai Lue" panose="020B0502040204020203" pitchFamily="34" charset="0"/>
                <a:cs typeface="Microsoft New Tai Lue" panose="020B0502040204020203" pitchFamily="34" charset="0"/>
              </a:rPr>
              <a:t>Au début de la formation, un questionnaire sera adressé aux participants pour évaluer leur niveau initial et définir leurs besoins prioritaires. Des entretiens individuels seront également organisés pour affiner le contenu des modules.</a:t>
            </a:r>
          </a:p>
          <a:p>
            <a:pPr algn="ctr"/>
            <a:endParaRPr lang="fr-FR" sz="1200" b="0" i="0" u="none" strike="noStrike" dirty="0">
              <a:solidFill>
                <a:srgbClr val="000000"/>
              </a:solidFill>
              <a:effectLst/>
              <a:latin typeface="Microsoft Tai Le" panose="020B0502040204020203" pitchFamily="34" charset="0"/>
              <a:cs typeface="Microsoft Tai Le" panose="020B0502040204020203" pitchFamily="34" charset="0"/>
            </a:endParaRPr>
          </a:p>
          <a:p>
            <a:pPr algn="ctr"/>
            <a:endParaRPr lang="fr-FR" sz="1100" b="1"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100" b="1" dirty="0">
                <a:solidFill>
                  <a:srgbClr val="00B0F0"/>
                </a:solidFill>
                <a:effectLst/>
                <a:latin typeface="Microsoft New Tai Lue" panose="020B0502040204020203" pitchFamily="34" charset="0"/>
                <a:cs typeface="Microsoft New Tai Lue" panose="020B0502040204020203" pitchFamily="34" charset="0"/>
              </a:rPr>
              <a:t>MODALITÉS D’ÉVALUATION </a:t>
            </a:r>
            <a:br>
              <a:rPr lang="fr-FR" sz="1100" dirty="0">
                <a:solidFill>
                  <a:srgbClr val="000000"/>
                </a:solidFill>
                <a:effectLst/>
                <a:latin typeface="Microsoft New Tai Lue" panose="020B0502040204020203" pitchFamily="34" charset="0"/>
                <a:cs typeface="Microsoft New Tai Lue" panose="020B0502040204020203" pitchFamily="34" charset="0"/>
              </a:rPr>
            </a:b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Évaluations formatives : QCM, comptes rendus... </a:t>
            </a: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Évaluations sommatives : QCM, comptes rendus... </a:t>
            </a: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Évaluation de satisfaction</a:t>
            </a:r>
            <a:br>
              <a:rPr lang="fr-FR" sz="1100" dirty="0">
                <a:solidFill>
                  <a:srgbClr val="000000"/>
                </a:solidFill>
                <a:effectLst/>
                <a:latin typeface="Microsoft New Tai Lue" panose="020B0502040204020203" pitchFamily="34" charset="0"/>
                <a:cs typeface="Microsoft New Tai Lue" panose="020B0502040204020203" pitchFamily="34" charset="0"/>
              </a:rPr>
            </a:b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endParaRPr lang="fr-FR" sz="1100" b="1"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100" b="1" dirty="0">
                <a:solidFill>
                  <a:srgbClr val="00B0F0"/>
                </a:solidFill>
                <a:effectLst/>
                <a:latin typeface="Microsoft New Tai Lue" panose="020B0502040204020203" pitchFamily="34" charset="0"/>
                <a:cs typeface="Microsoft New Tai Lue" panose="020B0502040204020203" pitchFamily="34" charset="0"/>
              </a:rPr>
              <a:t>DURÉE DE LA FORMATION </a:t>
            </a:r>
            <a:endParaRPr lang="fr-FR" sz="1100" dirty="0">
              <a:solidFill>
                <a:srgbClr val="00B0F0"/>
              </a:solidFill>
              <a:effectLst/>
              <a:latin typeface="Microsoft New Tai Lue" panose="020B0502040204020203" pitchFamily="34" charset="0"/>
              <a:cs typeface="Microsoft New Tai Lue" panose="020B0502040204020203" pitchFamily="34" charset="0"/>
            </a:endParaRPr>
          </a:p>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Cette formation se déroule sur une période totale </a:t>
            </a:r>
            <a:r>
              <a:rPr lang="fr-FR" sz="1200">
                <a:solidFill>
                  <a:srgbClr val="000000"/>
                </a:solidFill>
                <a:effectLst/>
                <a:latin typeface="Microsoft New Tai Lue" panose="020B0502040204020203" pitchFamily="34" charset="0"/>
                <a:cs typeface="Microsoft New Tai Lue" panose="020B0502040204020203" pitchFamily="34" charset="0"/>
              </a:rPr>
              <a:t>de 66h</a:t>
            </a:r>
            <a:endParaRPr lang="fr-FR" sz="12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(évaluation comprise).</a:t>
            </a:r>
          </a:p>
        </p:txBody>
      </p:sp>
      <p:pic>
        <p:nvPicPr>
          <p:cNvPr id="2" name="Image 1">
            <a:extLst>
              <a:ext uri="{FF2B5EF4-FFF2-40B4-BE49-F238E27FC236}">
                <a16:creationId xmlns:a16="http://schemas.microsoft.com/office/drawing/2014/main" id="{F5B11FFA-1D94-D2AC-9AC4-BF125E92C6AB}"/>
              </a:ext>
            </a:extLst>
          </p:cNvPr>
          <p:cNvPicPr>
            <a:picLocks noChangeAspect="1"/>
          </p:cNvPicPr>
          <p:nvPr/>
        </p:nvPicPr>
        <p:blipFill>
          <a:blip r:embed="rId2"/>
          <a:stretch>
            <a:fillRect/>
          </a:stretch>
        </p:blipFill>
        <p:spPr>
          <a:xfrm rot="10800000">
            <a:off x="-6" y="9626599"/>
            <a:ext cx="7579927" cy="1065213"/>
          </a:xfrm>
          <a:prstGeom prst="rect">
            <a:avLst/>
          </a:prstGeom>
        </p:spPr>
      </p:pic>
      <p:sp>
        <p:nvSpPr>
          <p:cNvPr id="4" name="ZoneTexte 3">
            <a:extLst>
              <a:ext uri="{FF2B5EF4-FFF2-40B4-BE49-F238E27FC236}">
                <a16:creationId xmlns:a16="http://schemas.microsoft.com/office/drawing/2014/main" id="{01945D4D-6DFF-B305-8898-BFA9EF0779EF}"/>
              </a:ext>
            </a:extLst>
          </p:cNvPr>
          <p:cNvSpPr txBox="1"/>
          <p:nvPr/>
        </p:nvSpPr>
        <p:spPr>
          <a:xfrm>
            <a:off x="371476" y="1898045"/>
            <a:ext cx="3085810" cy="5109091"/>
          </a:xfrm>
          <a:prstGeom prst="rect">
            <a:avLst/>
          </a:prstGeom>
          <a:noFill/>
        </p:spPr>
        <p:txBody>
          <a:bodyPr wrap="square">
            <a:spAutoFit/>
          </a:bodyPr>
          <a:lstStyle/>
          <a:p>
            <a:pPr algn="ctr"/>
            <a:r>
              <a:rPr lang="fr-FR" sz="1100" b="1" dirty="0">
                <a:solidFill>
                  <a:srgbClr val="00B0F0"/>
                </a:solidFill>
                <a:effectLst/>
                <a:latin typeface="Microsoft New Tai Lue" panose="020B0502040204020203" pitchFamily="34" charset="0"/>
                <a:cs typeface="Microsoft New Tai Lue" panose="020B0502040204020203" pitchFamily="34" charset="0"/>
              </a:rPr>
              <a:t>PRÉREQUIS ET PUBLIC</a:t>
            </a:r>
            <a:br>
              <a:rPr lang="fr-FR" sz="1100" dirty="0">
                <a:solidFill>
                  <a:srgbClr val="000000"/>
                </a:solidFill>
                <a:effectLst/>
                <a:latin typeface="Microsoft New Tai Lue" panose="020B0502040204020203" pitchFamily="34" charset="0"/>
                <a:cs typeface="Microsoft New Tai Lue" panose="020B0502040204020203" pitchFamily="34" charset="0"/>
              </a:rPr>
            </a:b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200" dirty="0">
                <a:latin typeface="Microsoft Tai Le" panose="020B0502040204020203" pitchFamily="34" charset="0"/>
                <a:cs typeface="Microsoft Tai Le" panose="020B0502040204020203" pitchFamily="34" charset="0"/>
              </a:rPr>
              <a:t>Salariés de structures sportives (emplois socio-sportifs, financés par l'ANS).Éducateurs, coordinateurs et responsables de projets socio-sportifs. Toute personne impliquée dans des projets sport-santé ou socio-éducatifs.</a:t>
            </a:r>
          </a:p>
          <a:p>
            <a:pPr algn="ctr"/>
            <a:r>
              <a:rPr lang="fr-FR" sz="1200" dirty="0">
                <a:solidFill>
                  <a:srgbClr val="000000"/>
                </a:solidFill>
                <a:effectLst/>
                <a:latin typeface="Microsoft Tai Le" panose="020B0502040204020203" pitchFamily="34" charset="0"/>
                <a:cs typeface="Microsoft Tai Le" panose="020B0502040204020203" pitchFamily="34" charset="0"/>
              </a:rPr>
              <a:t>Être équipé d’un ordinateur connecté à internet, équipé d’un micro et de sorties audio.</a:t>
            </a:r>
          </a:p>
          <a:p>
            <a:pPr algn="ctr"/>
            <a:br>
              <a:rPr lang="fr-FR" sz="1200" dirty="0">
                <a:solidFill>
                  <a:srgbClr val="000000"/>
                </a:solidFill>
                <a:effectLst/>
                <a:latin typeface="Microsoft New Tai Lue" panose="020B0502040204020203" pitchFamily="34" charset="0"/>
                <a:cs typeface="Microsoft New Tai Lue" panose="020B0502040204020203" pitchFamily="34" charset="0"/>
              </a:rPr>
            </a:b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100" b="1" dirty="0">
                <a:solidFill>
                  <a:srgbClr val="00B0F0"/>
                </a:solidFill>
                <a:effectLst/>
                <a:latin typeface="Microsoft New Tai Lue" panose="020B0502040204020203" pitchFamily="34" charset="0"/>
                <a:cs typeface="Microsoft New Tai Lue" panose="020B0502040204020203" pitchFamily="34" charset="0"/>
              </a:rPr>
              <a:t>MODALITÉS ET DÉLAI D’ACCÈS </a:t>
            </a:r>
            <a:endParaRPr lang="fr-FR" sz="1100" dirty="0">
              <a:solidFill>
                <a:srgbClr val="00B0F0"/>
              </a:solidFill>
              <a:effectLst/>
              <a:latin typeface="Microsoft New Tai Lue" panose="020B0502040204020203" pitchFamily="34" charset="0"/>
              <a:cs typeface="Microsoft New Tai Lue" panose="020B0502040204020203" pitchFamily="34" charset="0"/>
            </a:endParaRPr>
          </a:p>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Jusqu’à 2 mois après signature de la convention de formation. </a:t>
            </a:r>
          </a:p>
          <a:p>
            <a:pPr algn="ct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endParaRPr lang="fr-FR" sz="1100" b="1" dirty="0">
              <a:solidFill>
                <a:srgbClr val="000000"/>
              </a:solidFill>
              <a:effectLst/>
              <a:latin typeface="Microsoft New Tai Lue" panose="020B0502040204020203" pitchFamily="34" charset="0"/>
              <a:cs typeface="Microsoft New Tai Lue" panose="020B0502040204020203" pitchFamily="34" charset="0"/>
            </a:endParaRPr>
          </a:p>
          <a:p>
            <a:pPr algn="ctr"/>
            <a:endParaRPr lang="fr-FR" sz="1100" b="1" dirty="0">
              <a:solidFill>
                <a:srgbClr val="000000"/>
              </a:solidFill>
              <a:latin typeface="Microsoft New Tai Lue" panose="020B0502040204020203" pitchFamily="34" charset="0"/>
              <a:cs typeface="Microsoft New Tai Lue" panose="020B0502040204020203" pitchFamily="34" charset="0"/>
            </a:endParaRPr>
          </a:p>
          <a:p>
            <a:pPr algn="ctr"/>
            <a:r>
              <a:rPr lang="fr-FR" sz="1100" b="1" dirty="0">
                <a:solidFill>
                  <a:srgbClr val="00B0F0"/>
                </a:solidFill>
                <a:effectLst/>
                <a:latin typeface="Microsoft New Tai Lue" panose="020B0502040204020203" pitchFamily="34" charset="0"/>
                <a:cs typeface="Microsoft New Tai Lue" panose="020B0502040204020203" pitchFamily="34" charset="0"/>
              </a:rPr>
              <a:t>ACCESSIBILITÉ</a:t>
            </a:r>
            <a:br>
              <a:rPr lang="fr-FR" sz="1100" dirty="0">
                <a:solidFill>
                  <a:srgbClr val="000000"/>
                </a:solidFill>
                <a:effectLst/>
                <a:latin typeface="Microsoft New Tai Lue" panose="020B0502040204020203" pitchFamily="34" charset="0"/>
                <a:cs typeface="Microsoft New Tai Lue" panose="020B0502040204020203" pitchFamily="34" charset="0"/>
              </a:rPr>
            </a:br>
            <a:endParaRPr lang="fr-FR" sz="1100" dirty="0">
              <a:solidFill>
                <a:srgbClr val="000000"/>
              </a:solidFill>
              <a:effectLst/>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La formation est accessible aux personnes en situation de handicap. </a:t>
            </a: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Nos intervenants adaptent les rythmes, temps de formations et les modalités pédagogiques en fonction des différentes situations de handicap</a:t>
            </a:r>
            <a:r>
              <a:rPr lang="fr-FR" sz="1100" dirty="0">
                <a:solidFill>
                  <a:srgbClr val="000000"/>
                </a:solidFill>
                <a:effectLst/>
                <a:latin typeface="Microsoft New Tai Lue" panose="020B0502040204020203" pitchFamily="34" charset="0"/>
                <a:cs typeface="Microsoft New Tai Lue" panose="020B0502040204020203" pitchFamily="34" charset="0"/>
              </a:rPr>
              <a:t>.</a:t>
            </a:r>
          </a:p>
        </p:txBody>
      </p:sp>
      <p:sp>
        <p:nvSpPr>
          <p:cNvPr id="6" name="ZoneTexte 5">
            <a:extLst>
              <a:ext uri="{FF2B5EF4-FFF2-40B4-BE49-F238E27FC236}">
                <a16:creationId xmlns:a16="http://schemas.microsoft.com/office/drawing/2014/main" id="{0BDA05FB-2610-EBC4-5202-D4361A79F235}"/>
              </a:ext>
            </a:extLst>
          </p:cNvPr>
          <p:cNvSpPr txBox="1"/>
          <p:nvPr/>
        </p:nvSpPr>
        <p:spPr>
          <a:xfrm>
            <a:off x="1878012" y="9979381"/>
            <a:ext cx="3803650" cy="261610"/>
          </a:xfrm>
          <a:prstGeom prst="rect">
            <a:avLst/>
          </a:prstGeom>
          <a:noFill/>
        </p:spPr>
        <p:txBody>
          <a:bodyPr wrap="square">
            <a:spAutoFit/>
          </a:bodyPr>
          <a:lstStyle/>
          <a:p>
            <a:pPr algn="ctr"/>
            <a:r>
              <a:rPr lang="fr-FR" sz="1100" dirty="0">
                <a:effectLst/>
                <a:latin typeface="Microsoft New Tai Lue" panose="020B0502040204020203" pitchFamily="34" charset="0"/>
                <a:cs typeface="Microsoft New Tai Lue" panose="020B0502040204020203" pitchFamily="34" charset="0"/>
              </a:rPr>
              <a:t>Contact : 06 12 02 69 59 – contact@cf2s.art</a:t>
            </a:r>
            <a:endParaRPr lang="fr-FR" sz="1100" dirty="0">
              <a:latin typeface="Microsoft New Tai Lue" panose="020B0502040204020203" pitchFamily="34" charset="0"/>
              <a:cs typeface="Microsoft New Tai Lue" panose="020B0502040204020203" pitchFamily="34" charset="0"/>
            </a:endParaRPr>
          </a:p>
        </p:txBody>
      </p:sp>
      <p:sp>
        <p:nvSpPr>
          <p:cNvPr id="5" name="ZoneTexte 4">
            <a:extLst>
              <a:ext uri="{FF2B5EF4-FFF2-40B4-BE49-F238E27FC236}">
                <a16:creationId xmlns:a16="http://schemas.microsoft.com/office/drawing/2014/main" id="{0A30AB20-A3C1-D551-FC8B-E055070738F6}"/>
              </a:ext>
            </a:extLst>
          </p:cNvPr>
          <p:cNvSpPr txBox="1"/>
          <p:nvPr/>
        </p:nvSpPr>
        <p:spPr>
          <a:xfrm>
            <a:off x="229095" y="8256408"/>
            <a:ext cx="3540622" cy="1246495"/>
          </a:xfrm>
          <a:prstGeom prst="rect">
            <a:avLst/>
          </a:prstGeom>
          <a:noFill/>
        </p:spPr>
        <p:txBody>
          <a:bodyPr wrap="square">
            <a:spAutoFit/>
          </a:bodyPr>
          <a:lstStyle/>
          <a:p>
            <a:pPr algn="ctr"/>
            <a:r>
              <a:rPr lang="fr-FR" sz="1100" b="1" dirty="0">
                <a:solidFill>
                  <a:srgbClr val="000000"/>
                </a:solidFill>
                <a:effectLst/>
                <a:latin typeface="Microsoft New Tai Lue" panose="020B0502040204020203" pitchFamily="34" charset="0"/>
                <a:cs typeface="Microsoft New Tai Lue" panose="020B0502040204020203" pitchFamily="34" charset="0"/>
              </a:rPr>
              <a:t> </a:t>
            </a:r>
            <a:r>
              <a:rPr lang="fr-FR" sz="1100" b="1" dirty="0">
                <a:solidFill>
                  <a:srgbClr val="00B0F0"/>
                </a:solidFill>
                <a:effectLst/>
                <a:latin typeface="Microsoft New Tai Lue" panose="020B0502040204020203" pitchFamily="34" charset="0"/>
                <a:cs typeface="Microsoft New Tai Lue" panose="020B0502040204020203" pitchFamily="34" charset="0"/>
              </a:rPr>
              <a:t>COÛT</a:t>
            </a:r>
            <a:r>
              <a:rPr lang="fr-FR" sz="1100" b="1" dirty="0">
                <a:solidFill>
                  <a:srgbClr val="000000"/>
                </a:solidFill>
                <a:effectLst/>
                <a:latin typeface="Microsoft New Tai Lue" panose="020B0502040204020203" pitchFamily="34" charset="0"/>
                <a:cs typeface="Microsoft New Tai Lue" panose="020B0502040204020203" pitchFamily="34" charset="0"/>
              </a:rPr>
              <a:t> </a:t>
            </a:r>
            <a:endParaRPr lang="fr-FR" sz="1100" b="1" dirty="0">
              <a:solidFill>
                <a:srgbClr val="000000"/>
              </a:solidFill>
              <a:latin typeface="Microsoft New Tai Lue" panose="020B0502040204020203" pitchFamily="34" charset="0"/>
              <a:cs typeface="Microsoft New Tai Lue" panose="020B0502040204020203" pitchFamily="34" charset="0"/>
            </a:endParaRPr>
          </a:p>
          <a:p>
            <a:pPr algn="ctr"/>
            <a:endParaRPr lang="fr-FR" dirty="0">
              <a:solidFill>
                <a:srgbClr val="000000"/>
              </a:solidFill>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Coût pédagogique formation complète : </a:t>
            </a:r>
            <a:r>
              <a:rPr lang="fr-FR" sz="1200" dirty="0">
                <a:solidFill>
                  <a:srgbClr val="000000"/>
                </a:solidFill>
                <a:latin typeface="Microsoft New Tai Lue" panose="020B0502040204020203" pitchFamily="34" charset="0"/>
                <a:cs typeface="Microsoft New Tai Lue" panose="020B0502040204020203" pitchFamily="34" charset="0"/>
              </a:rPr>
              <a:t>1980</a:t>
            </a:r>
            <a:r>
              <a:rPr lang="fr-FR" sz="1200" dirty="0">
                <a:solidFill>
                  <a:srgbClr val="000000"/>
                </a:solidFill>
                <a:effectLst/>
                <a:latin typeface="Microsoft New Tai Lue" panose="020B0502040204020203" pitchFamily="34" charset="0"/>
                <a:cs typeface="Microsoft New Tai Lue" panose="020B0502040204020203" pitchFamily="34" charset="0"/>
              </a:rPr>
              <a:t> € Net de taxe </a:t>
            </a:r>
          </a:p>
          <a:p>
            <a:pPr algn="ctr"/>
            <a:br>
              <a:rPr lang="fr-FR" sz="1100" dirty="0">
                <a:solidFill>
                  <a:srgbClr val="000000"/>
                </a:solidFill>
                <a:effectLst/>
                <a:latin typeface="Microsoft New Tai Lue" panose="020B0502040204020203" pitchFamily="34" charset="0"/>
                <a:cs typeface="Microsoft New Tai Lue" panose="020B0502040204020203" pitchFamily="34" charset="0"/>
              </a:rPr>
            </a:br>
            <a:endParaRPr lang="fr-FR" sz="1100" dirty="0">
              <a:solidFill>
                <a:srgbClr val="000000"/>
              </a:solidFill>
              <a:effectLst/>
              <a:latin typeface="Microsoft New Tai Lue" panose="020B0502040204020203" pitchFamily="34" charset="0"/>
              <a:cs typeface="Microsoft New Tai Lue" panose="020B0502040204020203" pitchFamily="34" charset="0"/>
            </a:endParaRPr>
          </a:p>
        </p:txBody>
      </p:sp>
      <p:sp>
        <p:nvSpPr>
          <p:cNvPr id="12" name="ZoneTexte 11">
            <a:extLst>
              <a:ext uri="{FF2B5EF4-FFF2-40B4-BE49-F238E27FC236}">
                <a16:creationId xmlns:a16="http://schemas.microsoft.com/office/drawing/2014/main" id="{670F4E3C-7675-A538-0247-7EA363A41459}"/>
              </a:ext>
            </a:extLst>
          </p:cNvPr>
          <p:cNvSpPr txBox="1"/>
          <p:nvPr/>
        </p:nvSpPr>
        <p:spPr>
          <a:xfrm>
            <a:off x="-21697" y="7452251"/>
            <a:ext cx="3791414" cy="615553"/>
          </a:xfrm>
          <a:prstGeom prst="rect">
            <a:avLst/>
          </a:prstGeom>
          <a:noFill/>
        </p:spPr>
        <p:txBody>
          <a:bodyPr wrap="square">
            <a:spAutoFit/>
          </a:bodyPr>
          <a:lstStyle/>
          <a:p>
            <a:pPr algn="ctr"/>
            <a:r>
              <a:rPr lang="fr-FR" sz="1100" b="1" dirty="0">
                <a:solidFill>
                  <a:srgbClr val="00B0F0"/>
                </a:solidFill>
                <a:effectLst/>
                <a:latin typeface="Microsoft New Tai Lue" panose="020B0502040204020203" pitchFamily="34" charset="0"/>
                <a:cs typeface="Microsoft New Tai Lue" panose="020B0502040204020203" pitchFamily="34" charset="0"/>
              </a:rPr>
              <a:t>LIEU DE FORMATION</a:t>
            </a:r>
          </a:p>
          <a:p>
            <a:pPr algn="ctr"/>
            <a:endParaRPr lang="fr-FR" sz="1100" dirty="0">
              <a:solidFill>
                <a:srgbClr val="000000"/>
              </a:solidFill>
              <a:latin typeface="Microsoft New Tai Lue" panose="020B0502040204020203" pitchFamily="34" charset="0"/>
              <a:cs typeface="Microsoft New Tai Lue" panose="020B0502040204020203" pitchFamily="34" charset="0"/>
            </a:endParaRPr>
          </a:p>
          <a:p>
            <a:pPr algn="ctr"/>
            <a:r>
              <a:rPr lang="fr-FR" sz="1200" dirty="0">
                <a:solidFill>
                  <a:srgbClr val="000000"/>
                </a:solidFill>
                <a:effectLst/>
                <a:latin typeface="Microsoft New Tai Lue" panose="020B0502040204020203" pitchFamily="34" charset="0"/>
                <a:cs typeface="Microsoft New Tai Lue" panose="020B0502040204020203" pitchFamily="34" charset="0"/>
              </a:rPr>
              <a:t> Intra structure et distanciel  </a:t>
            </a:r>
          </a:p>
        </p:txBody>
      </p:sp>
    </p:spTree>
    <p:extLst>
      <p:ext uri="{BB962C8B-B14F-4D97-AF65-F5344CB8AC3E}">
        <p14:creationId xmlns:p14="http://schemas.microsoft.com/office/powerpoint/2010/main" val="1358060386"/>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412</TotalTime>
  <Words>564</Words>
  <Application>Microsoft Office PowerPoint</Application>
  <PresentationFormat>Personnalisé</PresentationFormat>
  <Paragraphs>94</Paragraphs>
  <Slides>3</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vt:i4>
      </vt:variant>
    </vt:vector>
  </HeadingPairs>
  <TitlesOfParts>
    <vt:vector size="13" baseType="lpstr">
      <vt:lpstr>Arial</vt:lpstr>
      <vt:lpstr>Calibri</vt:lpstr>
      <vt:lpstr>Calibri Light</vt:lpstr>
      <vt:lpstr>Comic Sans MS</vt:lpstr>
      <vt:lpstr>Cooper Black</vt:lpstr>
      <vt:lpstr>Helvetica</vt:lpstr>
      <vt:lpstr>Microsoft New Tai Lue</vt:lpstr>
      <vt:lpstr>Microsoft Tai Le</vt:lpstr>
      <vt:lpstr>Wingdings</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sofyan carletta</dc:creator>
  <cp:lastModifiedBy>Tatiana Fina</cp:lastModifiedBy>
  <cp:revision>17</cp:revision>
  <dcterms:created xsi:type="dcterms:W3CDTF">2024-04-05T08:45:33Z</dcterms:created>
  <dcterms:modified xsi:type="dcterms:W3CDTF">2025-03-24T09:06:41Z</dcterms:modified>
</cp:coreProperties>
</file>